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8" r:id="rId5"/>
    <p:sldId id="261" r:id="rId6"/>
    <p:sldId id="262" r:id="rId7"/>
    <p:sldId id="287" r:id="rId8"/>
    <p:sldId id="288" r:id="rId9"/>
    <p:sldId id="290" r:id="rId10"/>
    <p:sldId id="291" r:id="rId11"/>
    <p:sldId id="292" r:id="rId12"/>
    <p:sldId id="289" r:id="rId13"/>
    <p:sldId id="263" r:id="rId14"/>
    <p:sldId id="269" r:id="rId15"/>
    <p:sldId id="277" r:id="rId16"/>
  </p:sldIdLst>
  <p:sldSz cx="9144000" cy="5143500" type="screen16x9"/>
  <p:notesSz cx="6858000" cy="9144000"/>
  <p:embeddedFontLst>
    <p:embeddedFont>
      <p:font typeface="Caveat" panose="020B0604020202020204" charset="0"/>
      <p:regular r:id="rId18"/>
      <p:bold r:id="rId19"/>
    </p:embeddedFont>
    <p:embeddedFont>
      <p:font typeface="Gill Sans MT" panose="020B0502020104020203" pitchFamily="34" charset="0"/>
      <p:regular r:id="rId20"/>
      <p:bold r:id="rId21"/>
      <p:italic r:id="rId22"/>
      <p:boldItalic r:id="rId23"/>
    </p:embeddedFont>
    <p:embeddedFont>
      <p:font typeface="Montserrat Black" panose="00000A00000000000000" pitchFamily="2" charset="0"/>
      <p:bold r:id="rId24"/>
      <p:boldItalic r:id="rId25"/>
    </p:embeddedFont>
    <p:embeddedFont>
      <p:font typeface="Montserrat ExtraBold" panose="00000900000000000000" pitchFamily="2"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916">
          <p15:clr>
            <a:srgbClr val="9AA0A6"/>
          </p15:clr>
        </p15:guide>
        <p15:guide id="4">
          <p15:clr>
            <a:srgbClr val="9AA0A6"/>
          </p15:clr>
        </p15:guide>
        <p15:guide id="5" orient="horz">
          <p15:clr>
            <a:srgbClr val="9AA0A6"/>
          </p15:clr>
        </p15:guide>
        <p15:guide id="6" orient="horz" pos="3240">
          <p15:clr>
            <a:srgbClr val="9AA0A6"/>
          </p15:clr>
        </p15:guide>
        <p15:guide id="7" pos="5760">
          <p15:clr>
            <a:srgbClr val="9AA0A6"/>
          </p15:clr>
        </p15:guide>
        <p15:guide id="8" pos="2268">
          <p15:clr>
            <a:srgbClr val="9AA0A6"/>
          </p15:clr>
        </p15:guide>
        <p15:guide id="9" orient="horz" pos="25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5" autoAdjust="0"/>
  </p:normalViewPr>
  <p:slideViewPr>
    <p:cSldViewPr snapToGrid="0">
      <p:cViewPr varScale="1">
        <p:scale>
          <a:sx n="98" d="100"/>
          <a:sy n="98" d="100"/>
        </p:scale>
        <p:origin x="1018" y="72"/>
      </p:cViewPr>
      <p:guideLst>
        <p:guide orient="horz" pos="1620"/>
        <p:guide pos="2880"/>
        <p:guide pos="1916"/>
        <p:guide/>
        <p:guide orient="horz"/>
        <p:guide orient="horz" pos="3240"/>
        <p:guide pos="5760"/>
        <p:guide pos="2268"/>
        <p:guide orient="horz" pos="2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CBAA9-181B-4197-83D9-101560B2C710}"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lt-LT"/>
        </a:p>
      </dgm:t>
    </dgm:pt>
    <dgm:pt modelId="{F5F91206-304E-487B-A4D8-A15E1698F7D3}">
      <dgm:prSet phldrT="[Tekstas]" custT="1"/>
      <dgm:spPr>
        <a:gradFill rotWithShape="0">
          <a:gsLst>
            <a:gs pos="4000">
              <a:schemeClr val="accent2">
                <a:lumMod val="25000"/>
                <a:lumOff val="75000"/>
              </a:schemeClr>
            </a:gs>
            <a:gs pos="100000">
              <a:schemeClr val="accent3">
                <a:lumMod val="60000"/>
                <a:lumOff val="40000"/>
              </a:schemeClr>
            </a:gs>
          </a:gsLst>
        </a:gradFill>
      </dgm:spPr>
      <dgm:t>
        <a:bodyPr/>
        <a:lstStyle/>
        <a:p>
          <a:r>
            <a:rPr lang="lt-LT" sz="1200" b="1" dirty="0">
              <a:solidFill>
                <a:schemeClr val="bg2"/>
              </a:solidFill>
              <a:latin typeface="+mn-lt"/>
            </a:rPr>
            <a:t>Konkurencijos nauda</a:t>
          </a:r>
        </a:p>
      </dgm:t>
    </dgm:pt>
    <dgm:pt modelId="{CF1DD600-9832-4854-A474-099FF1560AB8}" type="parTrans" cxnId="{805B35D3-8A1C-43C1-8AE7-DEAD97AD1048}">
      <dgm:prSet/>
      <dgm:spPr/>
      <dgm:t>
        <a:bodyPr/>
        <a:lstStyle/>
        <a:p>
          <a:endParaRPr lang="lt-LT"/>
        </a:p>
      </dgm:t>
    </dgm:pt>
    <dgm:pt modelId="{ADD2B326-B704-4175-AB1A-4B040FCCF4F3}" type="sibTrans" cxnId="{805B35D3-8A1C-43C1-8AE7-DEAD97AD1048}">
      <dgm:prSet/>
      <dgm:spPr/>
      <dgm:t>
        <a:bodyPr/>
        <a:lstStyle/>
        <a:p>
          <a:endParaRPr lang="lt-LT"/>
        </a:p>
      </dgm:t>
    </dgm:pt>
    <dgm:pt modelId="{B4E248C2-7AE8-473D-B274-6BE64D25B399}">
      <dgm:prSet phldrT="[Tekstas]" custT="1"/>
      <dgm:spPr>
        <a:gradFill rotWithShape="0">
          <a:gsLst>
            <a:gs pos="4000">
              <a:schemeClr val="accent2">
                <a:lumMod val="25000"/>
                <a:lumOff val="75000"/>
              </a:schemeClr>
            </a:gs>
            <a:gs pos="100000">
              <a:schemeClr val="accent3">
                <a:lumMod val="60000"/>
                <a:lumOff val="40000"/>
              </a:schemeClr>
            </a:gs>
          </a:gsLst>
        </a:gradFill>
      </dgm:spPr>
      <dgm:t>
        <a:bodyPr/>
        <a:lstStyle/>
        <a:p>
          <a:r>
            <a:rPr lang="lt-LT" sz="1200" dirty="0">
              <a:solidFill>
                <a:schemeClr val="bg2"/>
              </a:solidFill>
              <a:latin typeface="+mn-lt"/>
              <a:cs typeface="Times New Roman" panose="02020603050405020304" pitchFamily="18" charset="0"/>
            </a:rPr>
            <a:t>Kokybiškesnės prekės ir paslaugos už mažesnę kainą</a:t>
          </a:r>
          <a:endParaRPr lang="lt-LT" sz="1200" dirty="0">
            <a:solidFill>
              <a:schemeClr val="bg2"/>
            </a:solidFill>
            <a:latin typeface="+mn-lt"/>
          </a:endParaRPr>
        </a:p>
      </dgm:t>
    </dgm:pt>
    <dgm:pt modelId="{75359A06-AAFE-4158-82B5-FBBAB7B626A2}" type="parTrans" cxnId="{2166BB65-F78A-4121-8541-BD269D5E338F}">
      <dgm:prSet/>
      <dgm:spPr>
        <a:gradFill rotWithShape="0">
          <a:gsLst>
            <a:gs pos="0">
              <a:schemeClr val="accent2">
                <a:lumMod val="25000"/>
                <a:lumOff val="75000"/>
              </a:schemeClr>
            </a:gs>
            <a:gs pos="100000">
              <a:schemeClr val="accent2">
                <a:lumMod val="25000"/>
                <a:lumOff val="75000"/>
              </a:schemeClr>
            </a:gs>
          </a:gsLst>
        </a:gradFill>
      </dgm:spPr>
      <dgm:t>
        <a:bodyPr/>
        <a:lstStyle/>
        <a:p>
          <a:endParaRPr lang="lt-LT" dirty="0"/>
        </a:p>
      </dgm:t>
    </dgm:pt>
    <dgm:pt modelId="{1EBEEF13-77C2-4148-96B9-EEDF5D2BB18E}" type="sibTrans" cxnId="{2166BB65-F78A-4121-8541-BD269D5E338F}">
      <dgm:prSet/>
      <dgm:spPr/>
      <dgm:t>
        <a:bodyPr/>
        <a:lstStyle/>
        <a:p>
          <a:endParaRPr lang="lt-LT"/>
        </a:p>
      </dgm:t>
    </dgm:pt>
    <dgm:pt modelId="{C8706181-201F-40B9-AA68-0CDC96451F4A}">
      <dgm:prSet phldrT="[Tekstas]" custT="1"/>
      <dgm:spPr>
        <a:gradFill rotWithShape="0">
          <a:gsLst>
            <a:gs pos="4000">
              <a:schemeClr val="accent2">
                <a:lumMod val="25000"/>
                <a:lumOff val="75000"/>
              </a:schemeClr>
            </a:gs>
            <a:gs pos="100000">
              <a:schemeClr val="accent3">
                <a:lumMod val="60000"/>
                <a:lumOff val="40000"/>
              </a:schemeClr>
            </a:gs>
          </a:gsLst>
        </a:gradFill>
      </dgm:spPr>
      <dgm:t>
        <a:bodyPr/>
        <a:lstStyle/>
        <a:p>
          <a:r>
            <a:rPr lang="lt-LT" sz="1200" dirty="0">
              <a:solidFill>
                <a:schemeClr val="bg2"/>
              </a:solidFill>
              <a:latin typeface="+mn-lt"/>
              <a:cs typeface="Times New Roman" panose="02020603050405020304" pitchFamily="18" charset="0"/>
            </a:rPr>
            <a:t>Skatinamos inovacijos pažanga ir įvairovė</a:t>
          </a:r>
          <a:endParaRPr lang="lt-LT" sz="1200" dirty="0">
            <a:solidFill>
              <a:schemeClr val="bg2"/>
            </a:solidFill>
            <a:latin typeface="+mn-lt"/>
          </a:endParaRPr>
        </a:p>
      </dgm:t>
    </dgm:pt>
    <dgm:pt modelId="{6BB6AEA2-FCDD-4F05-8832-37ABD60E1840}" type="parTrans" cxnId="{24ADCA36-64F0-4D1F-8576-8152C5ABBA85}">
      <dgm:prSet/>
      <dgm:spPr>
        <a:gradFill rotWithShape="0">
          <a:gsLst>
            <a:gs pos="0">
              <a:schemeClr val="accent2">
                <a:lumMod val="25000"/>
                <a:lumOff val="75000"/>
              </a:schemeClr>
            </a:gs>
            <a:gs pos="100000">
              <a:schemeClr val="accent2">
                <a:lumMod val="25000"/>
                <a:lumOff val="75000"/>
              </a:schemeClr>
            </a:gs>
          </a:gsLst>
        </a:gradFill>
      </dgm:spPr>
      <dgm:t>
        <a:bodyPr/>
        <a:lstStyle/>
        <a:p>
          <a:endParaRPr lang="lt-LT" dirty="0"/>
        </a:p>
      </dgm:t>
    </dgm:pt>
    <dgm:pt modelId="{FE830AE9-A349-4AE4-9382-BBBD58A0CD2B}" type="sibTrans" cxnId="{24ADCA36-64F0-4D1F-8576-8152C5ABBA85}">
      <dgm:prSet/>
      <dgm:spPr/>
      <dgm:t>
        <a:bodyPr/>
        <a:lstStyle/>
        <a:p>
          <a:endParaRPr lang="lt-LT"/>
        </a:p>
      </dgm:t>
    </dgm:pt>
    <dgm:pt modelId="{F10B7FD8-C27E-4C33-8EB0-BEC85E5665BF}">
      <dgm:prSet phldrT="[Tekstas]" custT="1"/>
      <dgm:spPr>
        <a:gradFill rotWithShape="0">
          <a:gsLst>
            <a:gs pos="4000">
              <a:schemeClr val="accent2">
                <a:lumMod val="25000"/>
                <a:lumOff val="75000"/>
              </a:schemeClr>
            </a:gs>
            <a:gs pos="100000">
              <a:schemeClr val="accent3">
                <a:lumMod val="60000"/>
                <a:lumOff val="40000"/>
              </a:schemeClr>
            </a:gs>
          </a:gsLst>
        </a:gradFill>
      </dgm:spPr>
      <dgm:t>
        <a:bodyPr/>
        <a:lstStyle/>
        <a:p>
          <a:r>
            <a:rPr lang="lt-LT" sz="1200" dirty="0">
              <a:solidFill>
                <a:schemeClr val="bg2"/>
              </a:solidFill>
              <a:latin typeface="+mn-lt"/>
              <a:cs typeface="Times New Roman" panose="02020603050405020304" pitchFamily="18" charset="0"/>
            </a:rPr>
            <a:t>Sąžiningai konkuruodamos įmonės riboja viena kitos galimybės piktnaudžiauti dominuojančia padėtimi ir dirba efektyviau</a:t>
          </a:r>
          <a:endParaRPr lang="lt-LT" sz="1200" dirty="0">
            <a:solidFill>
              <a:schemeClr val="bg2"/>
            </a:solidFill>
            <a:latin typeface="+mn-lt"/>
          </a:endParaRPr>
        </a:p>
      </dgm:t>
    </dgm:pt>
    <dgm:pt modelId="{5C83A0E5-C912-4BED-B872-4848D581B9CF}" type="parTrans" cxnId="{9BD2F0E6-D674-4849-9209-EDA04B158167}">
      <dgm:prSet/>
      <dgm:spPr>
        <a:gradFill rotWithShape="0">
          <a:gsLst>
            <a:gs pos="0">
              <a:schemeClr val="accent2">
                <a:lumMod val="25000"/>
                <a:lumOff val="75000"/>
              </a:schemeClr>
            </a:gs>
            <a:gs pos="100000">
              <a:schemeClr val="accent2">
                <a:lumMod val="25000"/>
                <a:lumOff val="75000"/>
              </a:schemeClr>
            </a:gs>
          </a:gsLst>
        </a:gradFill>
      </dgm:spPr>
      <dgm:t>
        <a:bodyPr/>
        <a:lstStyle/>
        <a:p>
          <a:endParaRPr lang="lt-LT" dirty="0"/>
        </a:p>
      </dgm:t>
    </dgm:pt>
    <dgm:pt modelId="{B606B7E9-D0AC-42B0-82C4-872A3175F4BA}" type="sibTrans" cxnId="{9BD2F0E6-D674-4849-9209-EDA04B158167}">
      <dgm:prSet/>
      <dgm:spPr/>
      <dgm:t>
        <a:bodyPr/>
        <a:lstStyle/>
        <a:p>
          <a:endParaRPr lang="lt-LT"/>
        </a:p>
      </dgm:t>
    </dgm:pt>
    <dgm:pt modelId="{E74A4C30-3C9F-4362-9D44-53B93A0909BF}" type="pres">
      <dgm:prSet presAssocID="{9ACCBAA9-181B-4197-83D9-101560B2C710}" presName="Name0" presStyleCnt="0">
        <dgm:presLayoutVars>
          <dgm:chMax val="1"/>
          <dgm:dir/>
          <dgm:animLvl val="ctr"/>
          <dgm:resizeHandles val="exact"/>
        </dgm:presLayoutVars>
      </dgm:prSet>
      <dgm:spPr/>
    </dgm:pt>
    <dgm:pt modelId="{4EA4C2AA-FFD7-404E-9298-DFC2D023AA0A}" type="pres">
      <dgm:prSet presAssocID="{F5F91206-304E-487B-A4D8-A15E1698F7D3}" presName="centerShape" presStyleLbl="node0" presStyleIdx="0" presStyleCnt="1" custScaleX="146723" custScaleY="143640" custLinFactNeighborX="-491" custLinFactNeighborY="3343"/>
      <dgm:spPr/>
    </dgm:pt>
    <dgm:pt modelId="{625E7F06-1999-4D18-B291-749B4924A46F}" type="pres">
      <dgm:prSet presAssocID="{75359A06-AAFE-4158-82B5-FBBAB7B626A2}" presName="parTrans" presStyleLbl="sibTrans2D1" presStyleIdx="0" presStyleCnt="3"/>
      <dgm:spPr/>
    </dgm:pt>
    <dgm:pt modelId="{75A164DF-1CD6-4851-A9CC-0F2B511260ED}" type="pres">
      <dgm:prSet presAssocID="{75359A06-AAFE-4158-82B5-FBBAB7B626A2}" presName="connectorText" presStyleLbl="sibTrans2D1" presStyleIdx="0" presStyleCnt="3"/>
      <dgm:spPr/>
    </dgm:pt>
    <dgm:pt modelId="{EC977629-BF80-4DDC-A60C-C399121BAF29}" type="pres">
      <dgm:prSet presAssocID="{B4E248C2-7AE8-473D-B274-6BE64D25B399}" presName="node" presStyleLbl="node1" presStyleIdx="0" presStyleCnt="3" custScaleX="133124" custScaleY="95873" custRadScaleRad="94134" custRadScaleInc="-96">
        <dgm:presLayoutVars>
          <dgm:bulletEnabled val="1"/>
        </dgm:presLayoutVars>
      </dgm:prSet>
      <dgm:spPr/>
    </dgm:pt>
    <dgm:pt modelId="{C2010D18-4494-4D37-A8BA-0041968FB0C6}" type="pres">
      <dgm:prSet presAssocID="{6BB6AEA2-FCDD-4F05-8832-37ABD60E1840}" presName="parTrans" presStyleLbl="sibTrans2D1" presStyleIdx="1" presStyleCnt="3"/>
      <dgm:spPr/>
    </dgm:pt>
    <dgm:pt modelId="{4B6F62FE-FBE7-4386-94C3-B6023E828187}" type="pres">
      <dgm:prSet presAssocID="{6BB6AEA2-FCDD-4F05-8832-37ABD60E1840}" presName="connectorText" presStyleLbl="sibTrans2D1" presStyleIdx="1" presStyleCnt="3"/>
      <dgm:spPr/>
    </dgm:pt>
    <dgm:pt modelId="{5472A86B-F605-410C-ACD5-8414C3BE4541}" type="pres">
      <dgm:prSet presAssocID="{C8706181-201F-40B9-AA68-0CDC96451F4A}" presName="node" presStyleLbl="node1" presStyleIdx="1" presStyleCnt="3" custScaleX="137080" custScaleY="109354" custRadScaleRad="129686" custRadScaleInc="-16416">
        <dgm:presLayoutVars>
          <dgm:bulletEnabled val="1"/>
        </dgm:presLayoutVars>
      </dgm:prSet>
      <dgm:spPr/>
    </dgm:pt>
    <dgm:pt modelId="{F7C8A99B-28CC-4840-9528-E049E79888A7}" type="pres">
      <dgm:prSet presAssocID="{5C83A0E5-C912-4BED-B872-4848D581B9CF}" presName="parTrans" presStyleLbl="sibTrans2D1" presStyleIdx="2" presStyleCnt="3"/>
      <dgm:spPr/>
    </dgm:pt>
    <dgm:pt modelId="{B80F53E3-BE06-4E1C-9D01-60B20B1C3161}" type="pres">
      <dgm:prSet presAssocID="{5C83A0E5-C912-4BED-B872-4848D581B9CF}" presName="connectorText" presStyleLbl="sibTrans2D1" presStyleIdx="2" presStyleCnt="3"/>
      <dgm:spPr/>
    </dgm:pt>
    <dgm:pt modelId="{0AEB72CE-2D8C-448E-8C1E-4412FAD6527E}" type="pres">
      <dgm:prSet presAssocID="{F10B7FD8-C27E-4C33-8EB0-BEC85E5665BF}" presName="node" presStyleLbl="node1" presStyleIdx="2" presStyleCnt="3" custScaleX="158217" custScaleY="131467" custRadScaleRad="132832" custRadScaleInc="27188">
        <dgm:presLayoutVars>
          <dgm:bulletEnabled val="1"/>
        </dgm:presLayoutVars>
      </dgm:prSet>
      <dgm:spPr/>
    </dgm:pt>
  </dgm:ptLst>
  <dgm:cxnLst>
    <dgm:cxn modelId="{9B0D2D1E-85C0-4800-82B3-4DBB9438BF79}" type="presOf" srcId="{C8706181-201F-40B9-AA68-0CDC96451F4A}" destId="{5472A86B-F605-410C-ACD5-8414C3BE4541}" srcOrd="0" destOrd="0" presId="urn:microsoft.com/office/officeart/2005/8/layout/radial5"/>
    <dgm:cxn modelId="{2D7A061F-8C4B-4E11-8355-1E17BF898F95}" type="presOf" srcId="{5C83A0E5-C912-4BED-B872-4848D581B9CF}" destId="{F7C8A99B-28CC-4840-9528-E049E79888A7}" srcOrd="0" destOrd="0" presId="urn:microsoft.com/office/officeart/2005/8/layout/radial5"/>
    <dgm:cxn modelId="{0C13E021-90F1-44A1-AE6F-4A826D550F79}" type="presOf" srcId="{6BB6AEA2-FCDD-4F05-8832-37ABD60E1840}" destId="{C2010D18-4494-4D37-A8BA-0041968FB0C6}" srcOrd="0" destOrd="0" presId="urn:microsoft.com/office/officeart/2005/8/layout/radial5"/>
    <dgm:cxn modelId="{F595632C-5380-443E-84B3-375DAD13982E}" type="presOf" srcId="{6BB6AEA2-FCDD-4F05-8832-37ABD60E1840}" destId="{4B6F62FE-FBE7-4386-94C3-B6023E828187}" srcOrd="1" destOrd="0" presId="urn:microsoft.com/office/officeart/2005/8/layout/radial5"/>
    <dgm:cxn modelId="{01CD5B2E-77C7-4F68-9893-13E1837C921E}" type="presOf" srcId="{F10B7FD8-C27E-4C33-8EB0-BEC85E5665BF}" destId="{0AEB72CE-2D8C-448E-8C1E-4412FAD6527E}" srcOrd="0" destOrd="0" presId="urn:microsoft.com/office/officeart/2005/8/layout/radial5"/>
    <dgm:cxn modelId="{1BE27D2E-EBF4-4DD0-913D-7A5EEBB06904}" type="presOf" srcId="{75359A06-AAFE-4158-82B5-FBBAB7B626A2}" destId="{625E7F06-1999-4D18-B291-749B4924A46F}" srcOrd="0" destOrd="0" presId="urn:microsoft.com/office/officeart/2005/8/layout/radial5"/>
    <dgm:cxn modelId="{24ADCA36-64F0-4D1F-8576-8152C5ABBA85}" srcId="{F5F91206-304E-487B-A4D8-A15E1698F7D3}" destId="{C8706181-201F-40B9-AA68-0CDC96451F4A}" srcOrd="1" destOrd="0" parTransId="{6BB6AEA2-FCDD-4F05-8832-37ABD60E1840}" sibTransId="{FE830AE9-A349-4AE4-9382-BBBD58A0CD2B}"/>
    <dgm:cxn modelId="{2166BB65-F78A-4121-8541-BD269D5E338F}" srcId="{F5F91206-304E-487B-A4D8-A15E1698F7D3}" destId="{B4E248C2-7AE8-473D-B274-6BE64D25B399}" srcOrd="0" destOrd="0" parTransId="{75359A06-AAFE-4158-82B5-FBBAB7B626A2}" sibTransId="{1EBEEF13-77C2-4148-96B9-EEDF5D2BB18E}"/>
    <dgm:cxn modelId="{7FFE348D-02A8-4DB0-BD5E-2F66A3550768}" type="presOf" srcId="{9ACCBAA9-181B-4197-83D9-101560B2C710}" destId="{E74A4C30-3C9F-4362-9D44-53B93A0909BF}" srcOrd="0" destOrd="0" presId="urn:microsoft.com/office/officeart/2005/8/layout/radial5"/>
    <dgm:cxn modelId="{5198ADAD-46AC-42D3-9818-7B00D04E5358}" type="presOf" srcId="{F5F91206-304E-487B-A4D8-A15E1698F7D3}" destId="{4EA4C2AA-FFD7-404E-9298-DFC2D023AA0A}" srcOrd="0" destOrd="0" presId="urn:microsoft.com/office/officeart/2005/8/layout/radial5"/>
    <dgm:cxn modelId="{805B35D3-8A1C-43C1-8AE7-DEAD97AD1048}" srcId="{9ACCBAA9-181B-4197-83D9-101560B2C710}" destId="{F5F91206-304E-487B-A4D8-A15E1698F7D3}" srcOrd="0" destOrd="0" parTransId="{CF1DD600-9832-4854-A474-099FF1560AB8}" sibTransId="{ADD2B326-B704-4175-AB1A-4B040FCCF4F3}"/>
    <dgm:cxn modelId="{B726AED8-2DE7-4AF5-8B13-6E1FEF11485E}" type="presOf" srcId="{B4E248C2-7AE8-473D-B274-6BE64D25B399}" destId="{EC977629-BF80-4DDC-A60C-C399121BAF29}" srcOrd="0" destOrd="0" presId="urn:microsoft.com/office/officeart/2005/8/layout/radial5"/>
    <dgm:cxn modelId="{9BD2F0E6-D674-4849-9209-EDA04B158167}" srcId="{F5F91206-304E-487B-A4D8-A15E1698F7D3}" destId="{F10B7FD8-C27E-4C33-8EB0-BEC85E5665BF}" srcOrd="2" destOrd="0" parTransId="{5C83A0E5-C912-4BED-B872-4848D581B9CF}" sibTransId="{B606B7E9-D0AC-42B0-82C4-872A3175F4BA}"/>
    <dgm:cxn modelId="{308E2DE9-FE66-4DDD-BF39-46AAA5800F58}" type="presOf" srcId="{5C83A0E5-C912-4BED-B872-4848D581B9CF}" destId="{B80F53E3-BE06-4E1C-9D01-60B20B1C3161}" srcOrd="1" destOrd="0" presId="urn:microsoft.com/office/officeart/2005/8/layout/radial5"/>
    <dgm:cxn modelId="{97EB7CFE-FC71-4F19-8862-B7200C5331AF}" type="presOf" srcId="{75359A06-AAFE-4158-82B5-FBBAB7B626A2}" destId="{75A164DF-1CD6-4851-A9CC-0F2B511260ED}" srcOrd="1" destOrd="0" presId="urn:microsoft.com/office/officeart/2005/8/layout/radial5"/>
    <dgm:cxn modelId="{EBF58966-F8D8-487D-AED2-68E2B688A2E7}" type="presParOf" srcId="{E74A4C30-3C9F-4362-9D44-53B93A0909BF}" destId="{4EA4C2AA-FFD7-404E-9298-DFC2D023AA0A}" srcOrd="0" destOrd="0" presId="urn:microsoft.com/office/officeart/2005/8/layout/radial5"/>
    <dgm:cxn modelId="{BA013084-B522-4018-8EE9-5403AD0DE68A}" type="presParOf" srcId="{E74A4C30-3C9F-4362-9D44-53B93A0909BF}" destId="{625E7F06-1999-4D18-B291-749B4924A46F}" srcOrd="1" destOrd="0" presId="urn:microsoft.com/office/officeart/2005/8/layout/radial5"/>
    <dgm:cxn modelId="{FE6DC4EF-EB54-4B62-B2A5-406CCBFCED1E}" type="presParOf" srcId="{625E7F06-1999-4D18-B291-749B4924A46F}" destId="{75A164DF-1CD6-4851-A9CC-0F2B511260ED}" srcOrd="0" destOrd="0" presId="urn:microsoft.com/office/officeart/2005/8/layout/radial5"/>
    <dgm:cxn modelId="{607A1F82-A654-4A74-B3A6-C05C53659C44}" type="presParOf" srcId="{E74A4C30-3C9F-4362-9D44-53B93A0909BF}" destId="{EC977629-BF80-4DDC-A60C-C399121BAF29}" srcOrd="2" destOrd="0" presId="urn:microsoft.com/office/officeart/2005/8/layout/radial5"/>
    <dgm:cxn modelId="{94B06AFE-6EC8-449F-99FC-7AF5183352F7}" type="presParOf" srcId="{E74A4C30-3C9F-4362-9D44-53B93A0909BF}" destId="{C2010D18-4494-4D37-A8BA-0041968FB0C6}" srcOrd="3" destOrd="0" presId="urn:microsoft.com/office/officeart/2005/8/layout/radial5"/>
    <dgm:cxn modelId="{702EB3D4-96AC-4BF7-96F0-3CA0B518A89E}" type="presParOf" srcId="{C2010D18-4494-4D37-A8BA-0041968FB0C6}" destId="{4B6F62FE-FBE7-4386-94C3-B6023E828187}" srcOrd="0" destOrd="0" presId="urn:microsoft.com/office/officeart/2005/8/layout/radial5"/>
    <dgm:cxn modelId="{0062B4F4-7C22-4DD7-846B-7B9A560BF277}" type="presParOf" srcId="{E74A4C30-3C9F-4362-9D44-53B93A0909BF}" destId="{5472A86B-F605-410C-ACD5-8414C3BE4541}" srcOrd="4" destOrd="0" presId="urn:microsoft.com/office/officeart/2005/8/layout/radial5"/>
    <dgm:cxn modelId="{A45FD89E-D3F8-42A9-99CC-026F666281C4}" type="presParOf" srcId="{E74A4C30-3C9F-4362-9D44-53B93A0909BF}" destId="{F7C8A99B-28CC-4840-9528-E049E79888A7}" srcOrd="5" destOrd="0" presId="urn:microsoft.com/office/officeart/2005/8/layout/radial5"/>
    <dgm:cxn modelId="{9BACCA2A-2154-4B85-9B39-5D57F79582E6}" type="presParOf" srcId="{F7C8A99B-28CC-4840-9528-E049E79888A7}" destId="{B80F53E3-BE06-4E1C-9D01-60B20B1C3161}" srcOrd="0" destOrd="0" presId="urn:microsoft.com/office/officeart/2005/8/layout/radial5"/>
    <dgm:cxn modelId="{A549EFDD-67DF-4A30-AD73-61D2E768CE71}" type="presParOf" srcId="{E74A4C30-3C9F-4362-9D44-53B93A0909BF}" destId="{0AEB72CE-2D8C-448E-8C1E-4412FAD6527E}"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4C2AA-FFD7-404E-9298-DFC2D023AA0A}">
      <dsp:nvSpPr>
        <dsp:cNvPr id="0" name=""/>
        <dsp:cNvSpPr/>
      </dsp:nvSpPr>
      <dsp:spPr>
        <a:xfrm>
          <a:off x="3489550" y="1476890"/>
          <a:ext cx="1824432" cy="1786097"/>
        </a:xfrm>
        <a:prstGeom prst="ellipse">
          <a:avLst/>
        </a:prstGeom>
        <a:gradFill rotWithShape="0">
          <a:gsLst>
            <a:gs pos="4000">
              <a:schemeClr val="accent2">
                <a:lumMod val="25000"/>
                <a:lumOff val="75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b="1" kern="1200" dirty="0">
              <a:solidFill>
                <a:schemeClr val="bg2"/>
              </a:solidFill>
              <a:latin typeface="+mn-lt"/>
            </a:rPr>
            <a:t>Konkurencijos nauda</a:t>
          </a:r>
        </a:p>
      </dsp:txBody>
      <dsp:txXfrm>
        <a:off x="3756732" y="1738458"/>
        <a:ext cx="1290068" cy="1262961"/>
      </dsp:txXfrm>
    </dsp:sp>
    <dsp:sp modelId="{625E7F06-1999-4D18-B291-749B4924A46F}">
      <dsp:nvSpPr>
        <dsp:cNvPr id="0" name=""/>
        <dsp:cNvSpPr/>
      </dsp:nvSpPr>
      <dsp:spPr>
        <a:xfrm rot="16230257">
          <a:off x="4340333" y="1136645"/>
          <a:ext cx="140855" cy="422774"/>
        </a:xfrm>
        <a:prstGeom prst="rightArrow">
          <a:avLst>
            <a:gd name="adj1" fmla="val 60000"/>
            <a:gd name="adj2" fmla="val 50000"/>
          </a:avLst>
        </a:prstGeom>
        <a:gradFill rotWithShape="0">
          <a:gsLst>
            <a:gs pos="0">
              <a:schemeClr val="accent2">
                <a:lumMod val="25000"/>
                <a:lumOff val="75000"/>
              </a:schemeClr>
            </a:gs>
            <a:gs pos="100000">
              <a:schemeClr val="accent2">
                <a:lumMod val="25000"/>
                <a:lumOff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t-LT" sz="1900" kern="1200" dirty="0"/>
        </a:p>
      </dsp:txBody>
      <dsp:txXfrm>
        <a:off x="4361275" y="1242327"/>
        <a:ext cx="98599" cy="253664"/>
      </dsp:txXfrm>
    </dsp:sp>
    <dsp:sp modelId="{EC977629-BF80-4DDC-A60C-C399121BAF29}">
      <dsp:nvSpPr>
        <dsp:cNvPr id="0" name=""/>
        <dsp:cNvSpPr/>
      </dsp:nvSpPr>
      <dsp:spPr>
        <a:xfrm>
          <a:off x="3589543" y="19045"/>
          <a:ext cx="1655335" cy="1192136"/>
        </a:xfrm>
        <a:prstGeom prst="ellipse">
          <a:avLst/>
        </a:prstGeom>
        <a:gradFill rotWithShape="0">
          <a:gsLst>
            <a:gs pos="4000">
              <a:schemeClr val="accent2">
                <a:lumMod val="25000"/>
                <a:lumOff val="75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kern="1200" dirty="0">
              <a:solidFill>
                <a:schemeClr val="bg2"/>
              </a:solidFill>
              <a:latin typeface="+mn-lt"/>
              <a:cs typeface="Times New Roman" panose="02020603050405020304" pitchFamily="18" charset="0"/>
            </a:rPr>
            <a:t>Kokybiškesnės prekės ir paslaugos už mažesnę kainą</a:t>
          </a:r>
          <a:endParaRPr lang="lt-LT" sz="1200" kern="1200" dirty="0">
            <a:solidFill>
              <a:schemeClr val="bg2"/>
            </a:solidFill>
            <a:latin typeface="+mn-lt"/>
          </a:endParaRPr>
        </a:p>
      </dsp:txBody>
      <dsp:txXfrm>
        <a:off x="3831961" y="193629"/>
        <a:ext cx="1170499" cy="842968"/>
      </dsp:txXfrm>
    </dsp:sp>
    <dsp:sp modelId="{C2010D18-4494-4D37-A8BA-0041968FB0C6}">
      <dsp:nvSpPr>
        <dsp:cNvPr id="0" name=""/>
        <dsp:cNvSpPr/>
      </dsp:nvSpPr>
      <dsp:spPr>
        <a:xfrm rot="1031940">
          <a:off x="5369499" y="2498613"/>
          <a:ext cx="261791" cy="422774"/>
        </a:xfrm>
        <a:prstGeom prst="rightArrow">
          <a:avLst>
            <a:gd name="adj1" fmla="val 60000"/>
            <a:gd name="adj2" fmla="val 50000"/>
          </a:avLst>
        </a:prstGeom>
        <a:gradFill rotWithShape="0">
          <a:gsLst>
            <a:gs pos="0">
              <a:schemeClr val="accent2">
                <a:lumMod val="25000"/>
                <a:lumOff val="75000"/>
              </a:schemeClr>
            </a:gs>
            <a:gs pos="100000">
              <a:schemeClr val="accent2">
                <a:lumMod val="25000"/>
                <a:lumOff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t-LT" sz="1900" kern="1200" dirty="0"/>
        </a:p>
      </dsp:txBody>
      <dsp:txXfrm>
        <a:off x="5371255" y="2571557"/>
        <a:ext cx="183254" cy="253664"/>
      </dsp:txXfrm>
    </dsp:sp>
    <dsp:sp modelId="{5472A86B-F605-410C-ACD5-8414C3BE4541}">
      <dsp:nvSpPr>
        <dsp:cNvPr id="0" name=""/>
        <dsp:cNvSpPr/>
      </dsp:nvSpPr>
      <dsp:spPr>
        <a:xfrm>
          <a:off x="5685687" y="2351274"/>
          <a:ext cx="1704526" cy="1359766"/>
        </a:xfrm>
        <a:prstGeom prst="ellipse">
          <a:avLst/>
        </a:prstGeom>
        <a:gradFill rotWithShape="0">
          <a:gsLst>
            <a:gs pos="4000">
              <a:schemeClr val="accent2">
                <a:lumMod val="25000"/>
                <a:lumOff val="75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kern="1200" dirty="0">
              <a:solidFill>
                <a:schemeClr val="bg2"/>
              </a:solidFill>
              <a:latin typeface="+mn-lt"/>
              <a:cs typeface="Times New Roman" panose="02020603050405020304" pitchFamily="18" charset="0"/>
            </a:rPr>
            <a:t>Skatinamos inovacijos pažanga ir įvairovė</a:t>
          </a:r>
          <a:endParaRPr lang="lt-LT" sz="1200" kern="1200" dirty="0">
            <a:solidFill>
              <a:schemeClr val="bg2"/>
            </a:solidFill>
            <a:latin typeface="+mn-lt"/>
          </a:endParaRPr>
        </a:p>
      </dsp:txBody>
      <dsp:txXfrm>
        <a:off x="5935309" y="2550407"/>
        <a:ext cx="1205282" cy="961500"/>
      </dsp:txXfrm>
    </dsp:sp>
    <dsp:sp modelId="{F7C8A99B-28CC-4840-9528-E049E79888A7}">
      <dsp:nvSpPr>
        <dsp:cNvPr id="0" name=""/>
        <dsp:cNvSpPr/>
      </dsp:nvSpPr>
      <dsp:spPr>
        <a:xfrm rot="10143905">
          <a:off x="3222825" y="2366708"/>
          <a:ext cx="203067" cy="422774"/>
        </a:xfrm>
        <a:prstGeom prst="rightArrow">
          <a:avLst>
            <a:gd name="adj1" fmla="val 60000"/>
            <a:gd name="adj2" fmla="val 50000"/>
          </a:avLst>
        </a:prstGeom>
        <a:gradFill rotWithShape="0">
          <a:gsLst>
            <a:gs pos="0">
              <a:schemeClr val="accent2">
                <a:lumMod val="25000"/>
                <a:lumOff val="75000"/>
              </a:schemeClr>
            </a:gs>
            <a:gs pos="100000">
              <a:schemeClr val="accent2">
                <a:lumMod val="25000"/>
                <a:lumOff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t-LT" sz="1900" kern="1200" dirty="0"/>
        </a:p>
      </dsp:txBody>
      <dsp:txXfrm rot="10800000">
        <a:off x="3283192" y="2445485"/>
        <a:ext cx="142147" cy="253664"/>
      </dsp:txXfrm>
    </dsp:sp>
    <dsp:sp modelId="{0AEB72CE-2D8C-448E-8C1E-4412FAD6527E}">
      <dsp:nvSpPr>
        <dsp:cNvPr id="0" name=""/>
        <dsp:cNvSpPr/>
      </dsp:nvSpPr>
      <dsp:spPr>
        <a:xfrm>
          <a:off x="1188824" y="1983270"/>
          <a:ext cx="1967355" cy="1634731"/>
        </a:xfrm>
        <a:prstGeom prst="ellipse">
          <a:avLst/>
        </a:prstGeom>
        <a:gradFill rotWithShape="0">
          <a:gsLst>
            <a:gs pos="4000">
              <a:schemeClr val="accent2">
                <a:lumMod val="25000"/>
                <a:lumOff val="75000"/>
              </a:schemeClr>
            </a:gs>
            <a:gs pos="100000">
              <a:schemeClr val="accent3">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t-LT" sz="1200" kern="1200" dirty="0">
              <a:solidFill>
                <a:schemeClr val="bg2"/>
              </a:solidFill>
              <a:latin typeface="+mn-lt"/>
              <a:cs typeface="Times New Roman" panose="02020603050405020304" pitchFamily="18" charset="0"/>
            </a:rPr>
            <a:t>Sąžiningai konkuruodamos įmonės riboja viena kitos galimybės piktnaudžiauti dominuojančia padėtimi ir dirba efektyviau</a:t>
          </a:r>
          <a:endParaRPr lang="lt-LT" sz="1200" kern="1200" dirty="0">
            <a:solidFill>
              <a:schemeClr val="bg2"/>
            </a:solidFill>
            <a:latin typeface="+mn-lt"/>
          </a:endParaRPr>
        </a:p>
      </dsp:txBody>
      <dsp:txXfrm>
        <a:off x="1476936" y="2222671"/>
        <a:ext cx="1391131" cy="11559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9fa98c21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9fa98c21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9fa98c21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9fa98c21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50000"/>
              </a:lnSpc>
              <a:spcAft>
                <a:spcPts val="800"/>
              </a:spcAft>
            </a:pPr>
            <a:r>
              <a:rPr lang="lt-LT" sz="18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rPr>
              <a:t>Konkurencijos užtikrinimas valstybėje yra svarbus siekiant gauti tinkamas paslaugas, darbus ar prekes už tinkamą kainą. </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Pažymėtina, kad konkurencinga viešųjų pirkimų rinka skatina ekonomikos augimą; dėl konkurencijos taip pat mažėja ir perkančiųjų organizacijų išlaidos. Dėl padidėjusios konkurencijos galima tikėtis, kad tiekėjai bus priversti nuolat gerinti savo produkciją, siūlomus darbus ir paslaugų tinklą, taip pat nuolat daryti racionalesnį ir efektyvesnį administravimą, kad galėtų teikti perkančiosioms organizacijoms reikalingas prekes ir paslaugas už konkurencingą kainą. </a:t>
            </a:r>
            <a:endParaRPr lang="lt-LT"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Viešųjų pirkimų kontekste būtent viešųjų pirkimų teisės ir konkurencijos teisės normų reguliavimo darna yra lemiamas faktorius siekiant užtikrinti konkurenciją tarp tiekėjų. Tam, kad būtų užtikrintas viešojo sektoriaus poreikis vidinėje rinkoje ir būtų pasiekta konkurencija sudarant viešųjų pirkimų sutartis, turi būti užtikrinta, kad rinkos dalyviai neiškraipytų konkurencijos.</a:t>
            </a:r>
            <a:endParaRPr lang="lt-LT"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9fa98c21f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9fa98c21f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Maisto pirkimai:</a:t>
            </a:r>
          </a:p>
          <a:p>
            <a:pPr marL="0" lvl="0" indent="0" algn="l" rtl="0">
              <a:spcBef>
                <a:spcPts val="0"/>
              </a:spcBef>
              <a:spcAft>
                <a:spcPts val="0"/>
              </a:spcAft>
              <a:buNone/>
            </a:pPr>
            <a:r>
              <a:rPr lang="lt-LT" dirty="0"/>
              <a:t>Pirmas kreipimasis buvo 2019-06-06, jame nurodėme, kad mums kelia įtarimų, prieš tai konsultavomės su KT telefonu. </a:t>
            </a:r>
          </a:p>
          <a:p>
            <a:pPr marL="0" lvl="0" indent="0" algn="l" rtl="0">
              <a:spcBef>
                <a:spcPts val="0"/>
              </a:spcBef>
              <a:spcAft>
                <a:spcPts val="0"/>
              </a:spcAft>
              <a:buNone/>
            </a:pPr>
            <a:r>
              <a:rPr lang="lt-LT" dirty="0"/>
              <a:t>Pirmasis atsakymas iš KT buvo labiau VP įstatymo pacitavimas, tačiau apie inicijuojamą pažeidimo procedūrą nebuvo užsiminta, bendradarbiavome, buvo pristabdę procedūras, konsultavomės, kokius klausimus tikslinga užduoti tiekėjams ir taip rinkome reikalingą informacija. Kreipėmės su papildomu prašymu į KT. </a:t>
            </a:r>
          </a:p>
          <a:p>
            <a:pPr algn="just">
              <a:lnSpc>
                <a:spcPct val="150000"/>
              </a:lnSpc>
            </a:pPr>
            <a:r>
              <a:rPr lang="lt-LT" sz="1800" dirty="0">
                <a:effectLst/>
                <a:latin typeface="Times New Roman" panose="02020603050405020304" pitchFamily="18" charset="0"/>
                <a:ea typeface="Times New Roman" panose="02020603050405020304" pitchFamily="18" charset="0"/>
              </a:rPr>
              <a:t>Po 2019 m. birželio 6d. Konkurencijos tarybos išvados Nr. (211E-33)6-1404 pateikimo Vilniaus miesto savivaldybei, Konkurencijos taryba kreipėsi į Vilniaus miesto savivaldybės administraciją su prašymu pateikti papildomą informaciją, susijusią su dalyvių galimai nesąžiningais veiksmais, kuriuos papildomai pavykdo gauti iš dalyvių. Perkančioji organizacija toliau bendradarbiavo su Konkurencijos taryba, t. y. teikė papildomą informaciją, konsultavosi dėl tolimesnių veiksmų. </a:t>
            </a:r>
          </a:p>
          <a:p>
            <a:pPr algn="just">
              <a:lnSpc>
                <a:spcPct val="150000"/>
              </a:lnSpc>
            </a:pPr>
            <a:r>
              <a:rPr lang="lt-LT" sz="1800" dirty="0">
                <a:effectLst/>
                <a:latin typeface="Times New Roman" panose="02020603050405020304" pitchFamily="18" charset="0"/>
                <a:ea typeface="Times New Roman" panose="02020603050405020304" pitchFamily="18" charset="0"/>
              </a:rPr>
              <a:t>Atsižvelgiant į tai, prašome Konkurencijos tarybos pateikti informaciją apie pradėtą tyrimą, pradėto tyrimo eigą bei informaciją, jog tiekėjų pateikti pasiūlymai vis dar atitinka požymius, kad pasiūlymai buvo derinti prieš pateikiant Perkančiajai organizacijai. Ši informacija reikalinga Vilniaus miesto savivaldybei, kaip Perkančiajai organizacijai, siekiant priimti sprendimus vykdomuose viešuosiuose pirkimuose. </a:t>
            </a:r>
          </a:p>
          <a:p>
            <a:pPr marL="0" lvl="0" indent="0" algn="l" rtl="0">
              <a:spcBef>
                <a:spcPts val="0"/>
              </a:spcBef>
              <a:spcAft>
                <a:spcPts val="0"/>
              </a:spcAft>
              <a:buNone/>
            </a:pPr>
            <a:endParaRPr lang="lt-LT"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9fa98c21f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9fa98c21f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Svarbu paminėti, kas visos procedūros užtrunka ilgą laiką. </a:t>
            </a:r>
            <a:endParaRPr dirty="0"/>
          </a:p>
        </p:txBody>
      </p:sp>
    </p:spTree>
    <p:extLst>
      <p:ext uri="{BB962C8B-B14F-4D97-AF65-F5344CB8AC3E}">
        <p14:creationId xmlns:p14="http://schemas.microsoft.com/office/powerpoint/2010/main" val="205196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9fa98c21f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9fa98c21f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a:t>Dėl maisto pirkimų, tai UAB „Sotėja“ šį sprendimą yra apskundusi. </a:t>
            </a:r>
          </a:p>
          <a:p>
            <a:pPr marL="0" lvl="0" indent="0" algn="l" rtl="0">
              <a:spcBef>
                <a:spcPts val="0"/>
              </a:spcBef>
              <a:spcAft>
                <a:spcPts val="0"/>
              </a:spcAft>
              <a:buNone/>
            </a:pPr>
            <a:r>
              <a:rPr lang="lt-LT" dirty="0"/>
              <a:t>Čia galima paminėtina, kad KT sprendimo priėmimo datą ir PO sprendimo priėmimo datą. </a:t>
            </a:r>
          </a:p>
          <a:p>
            <a:pPr marL="0" lvl="0" indent="0" algn="l" rtl="0">
              <a:spcBef>
                <a:spcPts val="0"/>
              </a:spcBef>
              <a:spcAft>
                <a:spcPts val="0"/>
              </a:spcAft>
              <a:buNone/>
            </a:pPr>
            <a:r>
              <a:rPr lang="lt-LT" dirty="0"/>
              <a:t>Nustačius pažeidimus reikia visada įsivertinti, kad procedūrų terminai pailgės. </a:t>
            </a:r>
          </a:p>
        </p:txBody>
      </p:sp>
    </p:spTree>
    <p:extLst>
      <p:ext uri="{BB962C8B-B14F-4D97-AF65-F5344CB8AC3E}">
        <p14:creationId xmlns:p14="http://schemas.microsoft.com/office/powerpoint/2010/main" val="383425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9fa98c21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9fa98c21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9fa98c21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9fa98c21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9fa98c21f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9fa98c21f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l="21616" t="714" r="9932" b="34923"/>
          <a:stretch/>
        </p:blipFill>
        <p:spPr>
          <a:xfrm>
            <a:off x="0" y="0"/>
            <a:ext cx="9143999" cy="5143501"/>
          </a:xfrm>
          <a:prstGeom prst="rect">
            <a:avLst/>
          </a:prstGeom>
          <a:noFill/>
          <a:ln>
            <a:noFill/>
          </a:ln>
        </p:spPr>
      </p:pic>
      <p:sp>
        <p:nvSpPr>
          <p:cNvPr id="78" name="Google Shape;78;p15"/>
          <p:cNvSpPr txBox="1"/>
          <p:nvPr/>
        </p:nvSpPr>
        <p:spPr>
          <a:xfrm>
            <a:off x="-75471" y="2331625"/>
            <a:ext cx="9144000" cy="12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lt-LT" sz="2300" dirty="0">
                <a:solidFill>
                  <a:srgbClr val="666666"/>
                </a:solidFill>
                <a:latin typeface="Montserrat Black"/>
                <a:ea typeface="Montserrat Black"/>
                <a:cs typeface="Montserrat Black"/>
                <a:sym typeface="Montserrat Black"/>
              </a:rPr>
              <a:t>Vilniaus miesto savivaldybės administracijos patirtis</a:t>
            </a:r>
            <a:endParaRPr sz="2300" dirty="0">
              <a:solidFill>
                <a:srgbClr val="666666"/>
              </a:solidFill>
              <a:latin typeface="Montserrat Black"/>
              <a:ea typeface="Montserrat Black"/>
              <a:cs typeface="Montserrat Black"/>
              <a:sym typeface="Montserrat Black"/>
            </a:endParaRPr>
          </a:p>
        </p:txBody>
      </p:sp>
      <p:sp>
        <p:nvSpPr>
          <p:cNvPr id="79" name="Google Shape;79;p15"/>
          <p:cNvSpPr txBox="1"/>
          <p:nvPr/>
        </p:nvSpPr>
        <p:spPr>
          <a:xfrm>
            <a:off x="-75471" y="725121"/>
            <a:ext cx="9144000"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lt" sz="5400" b="1" dirty="0">
                <a:solidFill>
                  <a:srgbClr val="FF0000"/>
                </a:solidFill>
                <a:latin typeface="Caveat"/>
                <a:ea typeface="Caveat"/>
                <a:cs typeface="Caveat"/>
                <a:sym typeface="Caveat"/>
              </a:rPr>
              <a:t>Konkurencijos teisės pažeidimai viešuosiuose pirkimuose</a:t>
            </a:r>
            <a:endParaRPr sz="3200" b="1" dirty="0">
              <a:solidFill>
                <a:srgbClr val="FF0000"/>
              </a:solidFill>
              <a:latin typeface="Caveat"/>
              <a:ea typeface="Caveat"/>
              <a:cs typeface="Caveat"/>
              <a:sym typeface="Caveat"/>
            </a:endParaRPr>
          </a:p>
        </p:txBody>
      </p:sp>
      <p:cxnSp>
        <p:nvCxnSpPr>
          <p:cNvPr id="80" name="Google Shape;80;p15"/>
          <p:cNvCxnSpPr/>
          <p:nvPr/>
        </p:nvCxnSpPr>
        <p:spPr>
          <a:xfrm rot="10800000" flipH="1">
            <a:off x="301925" y="2331625"/>
            <a:ext cx="8574600" cy="17100"/>
          </a:xfrm>
          <a:prstGeom prst="straightConnector1">
            <a:avLst/>
          </a:prstGeom>
          <a:noFill/>
          <a:ln w="19050" cap="flat" cmpd="sng">
            <a:solidFill>
              <a:srgbClr val="666666"/>
            </a:solidFill>
            <a:prstDash val="solid"/>
            <a:round/>
            <a:headEnd type="none" w="med" len="med"/>
            <a:tailEnd type="none" w="med" len="med"/>
          </a:ln>
        </p:spPr>
      </p:cxnSp>
      <p:sp>
        <p:nvSpPr>
          <p:cNvPr id="81" name="Google Shape;81;p15"/>
          <p:cNvSpPr/>
          <p:nvPr/>
        </p:nvSpPr>
        <p:spPr>
          <a:xfrm>
            <a:off x="6919925" y="4586300"/>
            <a:ext cx="2024100" cy="333300"/>
          </a:xfrm>
          <a:prstGeom prst="rect">
            <a:avLst/>
          </a:prstGeom>
          <a:solidFill>
            <a:srgbClr val="000000">
              <a:alpha val="38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5"/>
          <p:cNvSpPr txBox="1"/>
          <p:nvPr/>
        </p:nvSpPr>
        <p:spPr>
          <a:xfrm>
            <a:off x="6919925" y="4558850"/>
            <a:ext cx="3195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 dirty="0">
                <a:solidFill>
                  <a:srgbClr val="FFFFFF"/>
                </a:solidFill>
                <a:latin typeface="Montserrat Black"/>
                <a:ea typeface="Montserrat Black"/>
                <a:cs typeface="Montserrat Black"/>
                <a:sym typeface="Montserrat Black"/>
              </a:rPr>
              <a:t>Giedrius Krasauskas</a:t>
            </a:r>
            <a:endParaRPr dirty="0">
              <a:solidFill>
                <a:srgbClr val="FFFFFF"/>
              </a:solidFill>
              <a:latin typeface="Montserrat Black"/>
              <a:ea typeface="Montserrat Black"/>
              <a:cs typeface="Montserrat Black"/>
              <a:sym typeface="Montserrat Black"/>
            </a:endParaRPr>
          </a:p>
        </p:txBody>
      </p:sp>
      <p:pic>
        <p:nvPicPr>
          <p:cNvPr id="83" name="Google Shape;83;p15"/>
          <p:cNvPicPr preferRelativeResize="0"/>
          <p:nvPr/>
        </p:nvPicPr>
        <p:blipFill>
          <a:blip r:embed="rId4">
            <a:alphaModFix/>
          </a:blip>
          <a:stretch>
            <a:fillRect/>
          </a:stretch>
        </p:blipFill>
        <p:spPr>
          <a:xfrm>
            <a:off x="8130979" y="238725"/>
            <a:ext cx="745542" cy="62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l="4993" r="6314"/>
          <a:stretch/>
        </p:blipFill>
        <p:spPr>
          <a:xfrm>
            <a:off x="0" y="0"/>
            <a:ext cx="3041825" cy="5143500"/>
          </a:xfrm>
          <a:prstGeom prst="rect">
            <a:avLst/>
          </a:prstGeom>
          <a:noFill/>
          <a:ln>
            <a:noFill/>
          </a:ln>
        </p:spPr>
      </p:pic>
      <p:sp>
        <p:nvSpPr>
          <p:cNvPr id="128" name="Google Shape;128;p20"/>
          <p:cNvSpPr txBox="1"/>
          <p:nvPr/>
        </p:nvSpPr>
        <p:spPr>
          <a:xfrm>
            <a:off x="3600000" y="900896"/>
            <a:ext cx="55056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2800" dirty="0">
                <a:solidFill>
                  <a:srgbClr val="FF0000"/>
                </a:solidFill>
                <a:latin typeface="Montserrat Black"/>
                <a:ea typeface="Montserrat Black"/>
                <a:cs typeface="Montserrat Black"/>
                <a:sym typeface="Montserrat Black"/>
              </a:rPr>
              <a:t>VMSA išmoktos pamokos</a:t>
            </a:r>
            <a:endParaRPr sz="2800" dirty="0">
              <a:solidFill>
                <a:srgbClr val="FF0000"/>
              </a:solidFill>
              <a:latin typeface="Montserrat Black"/>
              <a:ea typeface="Montserrat Black"/>
              <a:cs typeface="Montserrat Black"/>
              <a:sym typeface="Montserrat Black"/>
            </a:endParaRPr>
          </a:p>
        </p:txBody>
      </p:sp>
      <p:sp>
        <p:nvSpPr>
          <p:cNvPr id="129" name="Google Shape;129;p20"/>
          <p:cNvSpPr txBox="1"/>
          <p:nvPr/>
        </p:nvSpPr>
        <p:spPr>
          <a:xfrm>
            <a:off x="3499025" y="1856161"/>
            <a:ext cx="4957286" cy="2373183"/>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lt-LT" sz="1800" dirty="0">
                <a:solidFill>
                  <a:schemeClr val="bg2"/>
                </a:solidFill>
                <a:effectLst/>
                <a:latin typeface="+mn-lt"/>
                <a:ea typeface="Calibri" panose="020F0502020204030204" pitchFamily="34" charset="0"/>
                <a:cs typeface="Times New Roman" panose="02020603050405020304" pitchFamily="18" charset="0"/>
              </a:rPr>
              <a:t>1. </a:t>
            </a:r>
            <a:r>
              <a:rPr lang="lt-LT" sz="1800" dirty="0">
                <a:solidFill>
                  <a:schemeClr val="bg2"/>
                </a:solidFill>
                <a:latin typeface="+mn-lt"/>
                <a:ea typeface="Calibri" panose="020F0502020204030204" pitchFamily="34" charset="0"/>
                <a:cs typeface="Times New Roman" panose="02020603050405020304" pitchFamily="18" charset="0"/>
              </a:rPr>
              <a:t>Nustačius galimus pažeidimus imtis aktyvių veiksmų, siekiant išsiaiškinti galimo susitarimo aplinkybes.</a:t>
            </a:r>
            <a:endParaRPr lang="lt-LT" sz="1800" dirty="0">
              <a:solidFill>
                <a:schemeClr val="bg2"/>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lt-LT" sz="1800" dirty="0">
                <a:solidFill>
                  <a:schemeClr val="bg2"/>
                </a:solidFill>
                <a:effectLst/>
                <a:latin typeface="+mn-lt"/>
                <a:ea typeface="Calibri" panose="020F0502020204030204" pitchFamily="34" charset="0"/>
                <a:cs typeface="Times New Roman" panose="02020603050405020304" pitchFamily="18" charset="0"/>
              </a:rPr>
              <a:t>2. Bendradarbiauti su Konkurencijos Taryba.</a:t>
            </a:r>
          </a:p>
          <a:p>
            <a:pPr>
              <a:lnSpc>
                <a:spcPct val="107000"/>
              </a:lnSpc>
              <a:spcAft>
                <a:spcPts val="800"/>
              </a:spcAft>
            </a:pPr>
            <a:r>
              <a:rPr lang="lt-LT" sz="1800" dirty="0">
                <a:solidFill>
                  <a:schemeClr val="bg2"/>
                </a:solidFill>
                <a:latin typeface="+mn-lt"/>
                <a:ea typeface="Calibri" panose="020F0502020204030204" pitchFamily="34" charset="0"/>
                <a:cs typeface="Times New Roman" panose="02020603050405020304" pitchFamily="18" charset="0"/>
              </a:rPr>
              <a:t>3. Įsivertinti, kad procedūros užsitęs.</a:t>
            </a:r>
            <a:endParaRPr lang="lt-LT" sz="1800" dirty="0">
              <a:solidFill>
                <a:schemeClr val="bg2"/>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lt-LT" sz="1800" dirty="0">
                <a:solidFill>
                  <a:schemeClr val="bg2"/>
                </a:solidFill>
                <a:latin typeface="+mn-lt"/>
                <a:ea typeface="Calibri" panose="020F0502020204030204" pitchFamily="34" charset="0"/>
                <a:cs typeface="Times New Roman" panose="02020603050405020304" pitchFamily="18" charset="0"/>
              </a:rPr>
              <a:t>4</a:t>
            </a:r>
            <a:r>
              <a:rPr lang="lt-LT" sz="1800" dirty="0">
                <a:solidFill>
                  <a:schemeClr val="bg2"/>
                </a:solidFill>
                <a:effectLst/>
                <a:latin typeface="+mn-lt"/>
                <a:ea typeface="Calibri" panose="020F0502020204030204" pitchFamily="34" charset="0"/>
                <a:cs typeface="Times New Roman" panose="02020603050405020304" pitchFamily="18" charset="0"/>
              </a:rPr>
              <a:t>. Nebijoti priimti netradicinių sprendimų.</a:t>
            </a:r>
          </a:p>
        </p:txBody>
      </p:sp>
      <p:pic>
        <p:nvPicPr>
          <p:cNvPr id="130" name="Google Shape;130;p20"/>
          <p:cNvPicPr preferRelativeResize="0"/>
          <p:nvPr/>
        </p:nvPicPr>
        <p:blipFill>
          <a:blip r:embed="rId4">
            <a:alphaModFix/>
          </a:blip>
          <a:stretch>
            <a:fillRect/>
          </a:stretch>
        </p:blipFill>
        <p:spPr>
          <a:xfrm>
            <a:off x="8130979" y="238725"/>
            <a:ext cx="745542" cy="623875"/>
          </a:xfrm>
          <a:prstGeom prst="rect">
            <a:avLst/>
          </a:prstGeom>
          <a:noFill/>
          <a:ln>
            <a:noFill/>
          </a:ln>
        </p:spPr>
      </p:pic>
      <p:cxnSp>
        <p:nvCxnSpPr>
          <p:cNvPr id="131" name="Google Shape;131;p20"/>
          <p:cNvCxnSpPr/>
          <p:nvPr/>
        </p:nvCxnSpPr>
        <p:spPr>
          <a:xfrm rot="10800000" flipH="1">
            <a:off x="3600000" y="1603612"/>
            <a:ext cx="5244900" cy="9900"/>
          </a:xfrm>
          <a:prstGeom prst="straightConnector1">
            <a:avLst/>
          </a:prstGeom>
          <a:noFill/>
          <a:ln w="76200" cap="flat" cmpd="sng">
            <a:solidFill>
              <a:srgbClr val="B7B7B7"/>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9" name="Google Shape;179;p26"/>
          <p:cNvPicPr preferRelativeResize="0"/>
          <p:nvPr/>
        </p:nvPicPr>
        <p:blipFill>
          <a:blip r:embed="rId3">
            <a:alphaModFix/>
          </a:blip>
          <a:stretch>
            <a:fillRect/>
          </a:stretch>
        </p:blipFill>
        <p:spPr>
          <a:xfrm>
            <a:off x="8130987" y="238725"/>
            <a:ext cx="745542" cy="623875"/>
          </a:xfrm>
          <a:prstGeom prst="rect">
            <a:avLst/>
          </a:prstGeom>
          <a:noFill/>
          <a:ln>
            <a:noFill/>
          </a:ln>
        </p:spPr>
      </p:pic>
      <p:sp>
        <p:nvSpPr>
          <p:cNvPr id="180" name="Google Shape;180;p26"/>
          <p:cNvSpPr/>
          <p:nvPr/>
        </p:nvSpPr>
        <p:spPr>
          <a:xfrm>
            <a:off x="6017301" y="1352707"/>
            <a:ext cx="1645522" cy="619676"/>
          </a:xfrm>
          <a:prstGeom prst="rect">
            <a:avLst/>
          </a:prstGeom>
          <a:solidFill>
            <a:srgbClr val="FFFFFF">
              <a:alpha val="69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 name="Google Shape;269;p36">
            <a:extLst>
              <a:ext uri="{FF2B5EF4-FFF2-40B4-BE49-F238E27FC236}">
                <a16:creationId xmlns:a16="http://schemas.microsoft.com/office/drawing/2014/main" id="{EEBAB1B6-B882-45C1-AAF5-07FF2C759A88}"/>
              </a:ext>
            </a:extLst>
          </p:cNvPr>
          <p:cNvPicPr preferRelativeResize="0"/>
          <p:nvPr/>
        </p:nvPicPr>
        <p:blipFill>
          <a:blip r:embed="rId4">
            <a:alphaModFix/>
          </a:blip>
          <a:stretch>
            <a:fillRect/>
          </a:stretch>
        </p:blipFill>
        <p:spPr>
          <a:xfrm>
            <a:off x="0" y="0"/>
            <a:ext cx="9144000" cy="5143499"/>
          </a:xfrm>
          <a:prstGeom prst="rect">
            <a:avLst/>
          </a:prstGeom>
          <a:noFill/>
          <a:ln>
            <a:noFill/>
          </a:ln>
        </p:spPr>
      </p:pic>
      <p:pic>
        <p:nvPicPr>
          <p:cNvPr id="7" name="Google Shape;173;p25">
            <a:extLst>
              <a:ext uri="{FF2B5EF4-FFF2-40B4-BE49-F238E27FC236}">
                <a16:creationId xmlns:a16="http://schemas.microsoft.com/office/drawing/2014/main" id="{BAFE2E5E-AD71-476A-8E4F-721D4401DBC6}"/>
              </a:ext>
            </a:extLst>
          </p:cNvPr>
          <p:cNvPicPr preferRelativeResize="0"/>
          <p:nvPr/>
        </p:nvPicPr>
        <p:blipFill>
          <a:blip r:embed="rId3">
            <a:alphaModFix/>
          </a:blip>
          <a:stretch>
            <a:fillRect/>
          </a:stretch>
        </p:blipFill>
        <p:spPr>
          <a:xfrm>
            <a:off x="8264723" y="133950"/>
            <a:ext cx="745542" cy="623875"/>
          </a:xfrm>
          <a:prstGeom prst="rect">
            <a:avLst/>
          </a:prstGeom>
          <a:noFill/>
          <a:ln>
            <a:noFill/>
          </a:ln>
        </p:spPr>
      </p:pic>
      <p:sp>
        <p:nvSpPr>
          <p:cNvPr id="8" name="Google Shape;195;p28">
            <a:extLst>
              <a:ext uri="{FF2B5EF4-FFF2-40B4-BE49-F238E27FC236}">
                <a16:creationId xmlns:a16="http://schemas.microsoft.com/office/drawing/2014/main" id="{E0D24B5D-A4BE-41DA-8F5B-4EFE298BE52D}"/>
              </a:ext>
            </a:extLst>
          </p:cNvPr>
          <p:cNvSpPr/>
          <p:nvPr/>
        </p:nvSpPr>
        <p:spPr>
          <a:xfrm>
            <a:off x="2667000" y="2062150"/>
            <a:ext cx="3752850" cy="1357325"/>
          </a:xfrm>
          <a:prstGeom prst="rect">
            <a:avLst/>
          </a:prstGeom>
          <a:solidFill>
            <a:srgbClr val="FF0000">
              <a:alpha val="5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96;p28">
            <a:extLst>
              <a:ext uri="{FF2B5EF4-FFF2-40B4-BE49-F238E27FC236}">
                <a16:creationId xmlns:a16="http://schemas.microsoft.com/office/drawing/2014/main" id="{BBA6426A-2BEA-4D0C-9D45-C9F567F6C906}"/>
              </a:ext>
            </a:extLst>
          </p:cNvPr>
          <p:cNvSpPr txBox="1"/>
          <p:nvPr/>
        </p:nvSpPr>
        <p:spPr>
          <a:xfrm>
            <a:off x="3319350" y="2517689"/>
            <a:ext cx="31005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 sz="1700" dirty="0">
                <a:solidFill>
                  <a:srgbClr val="FFFFFF"/>
                </a:solidFill>
                <a:latin typeface="Montserrat ExtraBold"/>
                <a:ea typeface="Montserrat ExtraBold"/>
                <a:cs typeface="Montserrat ExtraBold"/>
                <a:sym typeface="Montserrat ExtraBold"/>
              </a:rPr>
              <a:t>JŪSŲ KLAUSIMAI?</a:t>
            </a:r>
            <a:endParaRPr b="1"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4"/>
          <p:cNvPicPr preferRelativeResize="0"/>
          <p:nvPr/>
        </p:nvPicPr>
        <p:blipFill rotWithShape="1">
          <a:blip r:embed="rId3">
            <a:alphaModFix/>
          </a:blip>
          <a:srcRect l="453" t="913" r="927" b="9545"/>
          <a:stretch/>
        </p:blipFill>
        <p:spPr>
          <a:xfrm>
            <a:off x="0" y="0"/>
            <a:ext cx="9144000" cy="5143499"/>
          </a:xfrm>
          <a:prstGeom prst="rect">
            <a:avLst/>
          </a:prstGeom>
          <a:noFill/>
          <a:ln>
            <a:noFill/>
          </a:ln>
        </p:spPr>
      </p:pic>
      <p:sp>
        <p:nvSpPr>
          <p:cNvPr id="248" name="Google Shape;248;p34"/>
          <p:cNvSpPr/>
          <p:nvPr/>
        </p:nvSpPr>
        <p:spPr>
          <a:xfrm>
            <a:off x="3348050" y="1340045"/>
            <a:ext cx="2590800" cy="10881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34"/>
          <p:cNvSpPr txBox="1"/>
          <p:nvPr/>
        </p:nvSpPr>
        <p:spPr>
          <a:xfrm>
            <a:off x="3500475" y="1340045"/>
            <a:ext cx="2700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 sz="6300">
                <a:solidFill>
                  <a:schemeClr val="lt1"/>
                </a:solidFill>
                <a:latin typeface="Montserrat ExtraBold"/>
                <a:ea typeface="Montserrat ExtraBold"/>
                <a:cs typeface="Montserrat ExtraBold"/>
                <a:sym typeface="Montserrat ExtraBold"/>
              </a:rPr>
              <a:t>AČIŪ</a:t>
            </a:r>
            <a:endParaRPr sz="6000" b="1" dirty="0">
              <a:solidFill>
                <a:schemeClr val="lt1"/>
              </a:solidFill>
            </a:endParaRPr>
          </a:p>
        </p:txBody>
      </p:sp>
      <p:pic>
        <p:nvPicPr>
          <p:cNvPr id="250" name="Google Shape;250;p34"/>
          <p:cNvPicPr preferRelativeResize="0"/>
          <p:nvPr/>
        </p:nvPicPr>
        <p:blipFill>
          <a:blip r:embed="rId4">
            <a:alphaModFix/>
          </a:blip>
          <a:stretch>
            <a:fillRect/>
          </a:stretch>
        </p:blipFill>
        <p:spPr>
          <a:xfrm>
            <a:off x="1971125" y="3062647"/>
            <a:ext cx="5281325" cy="208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p:nvPr/>
        </p:nvSpPr>
        <p:spPr>
          <a:xfrm>
            <a:off x="600075" y="368550"/>
            <a:ext cx="840455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lt-LT" sz="2800" dirty="0">
                <a:solidFill>
                  <a:srgbClr val="FF0000"/>
                </a:solidFill>
                <a:latin typeface="Montserrat Black"/>
                <a:ea typeface="Montserrat Black"/>
                <a:cs typeface="Montserrat Black"/>
                <a:sym typeface="Montserrat Black"/>
              </a:rPr>
              <a:t>K</a:t>
            </a:r>
            <a:r>
              <a:rPr lang="lt" sz="2800" dirty="0">
                <a:solidFill>
                  <a:srgbClr val="FF0000"/>
                </a:solidFill>
                <a:latin typeface="Montserrat Black"/>
                <a:ea typeface="Montserrat Black"/>
                <a:cs typeface="Montserrat Black"/>
                <a:sym typeface="Montserrat Black"/>
              </a:rPr>
              <a:t>onkurencijos nauda </a:t>
            </a:r>
            <a:endParaRPr sz="2800" dirty="0">
              <a:solidFill>
                <a:srgbClr val="FF0000"/>
              </a:solidFill>
              <a:latin typeface="Montserrat Black"/>
              <a:ea typeface="Montserrat Black"/>
              <a:cs typeface="Montserrat Black"/>
              <a:sym typeface="Montserrat Black"/>
            </a:endParaRPr>
          </a:p>
        </p:txBody>
      </p:sp>
      <p:pic>
        <p:nvPicPr>
          <p:cNvPr id="112" name="Google Shape;112;p18"/>
          <p:cNvPicPr preferRelativeResize="0"/>
          <p:nvPr/>
        </p:nvPicPr>
        <p:blipFill>
          <a:blip r:embed="rId3">
            <a:alphaModFix/>
          </a:blip>
          <a:stretch>
            <a:fillRect/>
          </a:stretch>
        </p:blipFill>
        <p:spPr>
          <a:xfrm>
            <a:off x="8130979" y="238725"/>
            <a:ext cx="745542" cy="623875"/>
          </a:xfrm>
          <a:prstGeom prst="rect">
            <a:avLst/>
          </a:prstGeom>
          <a:noFill/>
          <a:ln>
            <a:noFill/>
          </a:ln>
        </p:spPr>
      </p:pic>
      <p:cxnSp>
        <p:nvCxnSpPr>
          <p:cNvPr id="113" name="Google Shape;113;p18"/>
          <p:cNvCxnSpPr>
            <a:cxnSpLocks/>
          </p:cNvCxnSpPr>
          <p:nvPr/>
        </p:nvCxnSpPr>
        <p:spPr>
          <a:xfrm>
            <a:off x="298321" y="1017498"/>
            <a:ext cx="8578200" cy="0"/>
          </a:xfrm>
          <a:prstGeom prst="straightConnector1">
            <a:avLst/>
          </a:prstGeom>
          <a:noFill/>
          <a:ln w="76200" cap="flat" cmpd="sng">
            <a:solidFill>
              <a:srgbClr val="B7B7B7"/>
            </a:solidFill>
            <a:prstDash val="solid"/>
            <a:round/>
            <a:headEnd type="none" w="med" len="med"/>
            <a:tailEnd type="none" w="med" len="med"/>
          </a:ln>
        </p:spPr>
      </p:cxnSp>
      <p:graphicFrame>
        <p:nvGraphicFramePr>
          <p:cNvPr id="3" name="Diagrama 2">
            <a:extLst>
              <a:ext uri="{FF2B5EF4-FFF2-40B4-BE49-F238E27FC236}">
                <a16:creationId xmlns:a16="http://schemas.microsoft.com/office/drawing/2014/main" id="{A08F886C-5BAB-469F-9812-2EE9BEB7E432}"/>
              </a:ext>
            </a:extLst>
          </p:cNvPr>
          <p:cNvGraphicFramePr/>
          <p:nvPr>
            <p:extLst>
              <p:ext uri="{D42A27DB-BD31-4B8C-83A1-F6EECF244321}">
                <p14:modId xmlns:p14="http://schemas.microsoft.com/office/powerpoint/2010/main" val="1067601969"/>
              </p:ext>
            </p:extLst>
          </p:nvPr>
        </p:nvGraphicFramePr>
        <p:xfrm>
          <a:off x="170218" y="1094847"/>
          <a:ext cx="8706303" cy="385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p:nvPr/>
        </p:nvSpPr>
        <p:spPr>
          <a:xfrm>
            <a:off x="267479" y="368550"/>
            <a:ext cx="873714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lt" sz="2800" dirty="0">
                <a:solidFill>
                  <a:srgbClr val="FF0000"/>
                </a:solidFill>
                <a:latin typeface="Montserrat Black"/>
                <a:ea typeface="Montserrat Black"/>
                <a:cs typeface="Montserrat Black"/>
                <a:sym typeface="Montserrat Black"/>
              </a:rPr>
              <a:t>VMSA patirtys</a:t>
            </a:r>
            <a:endParaRPr sz="2800" dirty="0">
              <a:solidFill>
                <a:srgbClr val="FF0000"/>
              </a:solidFill>
              <a:latin typeface="Montserrat Black"/>
              <a:ea typeface="Montserrat Black"/>
              <a:cs typeface="Montserrat Black"/>
              <a:sym typeface="Montserrat Black"/>
            </a:endParaRPr>
          </a:p>
        </p:txBody>
      </p:sp>
      <p:pic>
        <p:nvPicPr>
          <p:cNvPr id="121" name="Google Shape;121;p19"/>
          <p:cNvPicPr preferRelativeResize="0"/>
          <p:nvPr/>
        </p:nvPicPr>
        <p:blipFill>
          <a:blip r:embed="rId3">
            <a:alphaModFix/>
          </a:blip>
          <a:stretch>
            <a:fillRect/>
          </a:stretch>
        </p:blipFill>
        <p:spPr>
          <a:xfrm>
            <a:off x="8130979" y="238725"/>
            <a:ext cx="745542" cy="623875"/>
          </a:xfrm>
          <a:prstGeom prst="rect">
            <a:avLst/>
          </a:prstGeom>
          <a:noFill/>
          <a:ln>
            <a:noFill/>
          </a:ln>
        </p:spPr>
      </p:pic>
      <p:cxnSp>
        <p:nvCxnSpPr>
          <p:cNvPr id="122" name="Google Shape;122;p19"/>
          <p:cNvCxnSpPr>
            <a:cxnSpLocks/>
          </p:cNvCxnSpPr>
          <p:nvPr/>
        </p:nvCxnSpPr>
        <p:spPr>
          <a:xfrm flipV="1">
            <a:off x="267479" y="1101501"/>
            <a:ext cx="8577421" cy="50974"/>
          </a:xfrm>
          <a:prstGeom prst="straightConnector1">
            <a:avLst/>
          </a:prstGeom>
          <a:noFill/>
          <a:ln w="76200" cap="flat" cmpd="sng">
            <a:solidFill>
              <a:srgbClr val="B7B7B7"/>
            </a:solidFill>
            <a:prstDash val="solid"/>
            <a:round/>
            <a:headEnd type="none" w="med" len="med"/>
            <a:tailEnd type="none" w="med" len="med"/>
          </a:ln>
        </p:spPr>
      </p:cxnSp>
      <p:sp>
        <p:nvSpPr>
          <p:cNvPr id="3" name="Teksto vietos rezervavimo ženklas 2">
            <a:extLst>
              <a:ext uri="{FF2B5EF4-FFF2-40B4-BE49-F238E27FC236}">
                <a16:creationId xmlns:a16="http://schemas.microsoft.com/office/drawing/2014/main" id="{5295C820-7354-40A7-A2B6-455D28F828EE}"/>
              </a:ext>
            </a:extLst>
          </p:cNvPr>
          <p:cNvSpPr>
            <a:spLocks noGrp="1"/>
          </p:cNvSpPr>
          <p:nvPr>
            <p:ph type="body" idx="1"/>
          </p:nvPr>
        </p:nvSpPr>
        <p:spPr>
          <a:xfrm>
            <a:off x="217674" y="1345404"/>
            <a:ext cx="3707934" cy="3605166"/>
          </a:xfrm>
        </p:spPr>
        <p:txBody>
          <a:bodyPr>
            <a:noAutofit/>
          </a:bodyPr>
          <a:lstStyle/>
          <a:p>
            <a:r>
              <a:rPr lang="lt-LT" sz="1100" dirty="0">
                <a:latin typeface="+mn-lt"/>
              </a:rPr>
              <a:t>2018-05-31 d. CVP IS priemonėmis paskelbė tarptautinės vertės pirkimą „Vilniaus miesto kapinių priežiūros paslaugos“ (pirkimo numeris 384045) (IV pirkimo objekto dalys).</a:t>
            </a:r>
          </a:p>
          <a:p>
            <a:r>
              <a:rPr lang="lt-LT" sz="1100" dirty="0">
                <a:latin typeface="+mn-lt"/>
              </a:rPr>
              <a:t>Susipažinimas su pasiūlymais įvyko 2018-07-03.</a:t>
            </a:r>
          </a:p>
          <a:p>
            <a:r>
              <a:rPr lang="lt-LT" sz="1100" dirty="0">
                <a:effectLst/>
                <a:latin typeface="+mn-lt"/>
                <a:ea typeface="Calibri" panose="020F0502020204030204" pitchFamily="34" charset="0"/>
                <a:cs typeface="Times New Roman" panose="02020603050405020304" pitchFamily="18" charset="0"/>
              </a:rPr>
              <a:t>Perkančioji organizacija 2018-07-31 atmetė dalyvių Tiekėjų grupės UAB „Naujininkų ūkis“ ir UAB „Ecoservice“, UAB „Mano aplinka“ vadovaudamasi 46 straipsnio 1 punkto nuostata.</a:t>
            </a:r>
          </a:p>
          <a:p>
            <a:r>
              <a:rPr lang="lt-LT" sz="1100" dirty="0">
                <a:effectLst/>
                <a:latin typeface="+mn-lt"/>
                <a:ea typeface="Calibri" panose="020F0502020204030204" pitchFamily="34" charset="0"/>
                <a:cs typeface="Times New Roman" panose="02020603050405020304" pitchFamily="18" charset="0"/>
              </a:rPr>
              <a:t>PO atmetimo rašte nurodė, tik įstatymo straipsnį, kuriuo remiantis pašalina tiekėjus iš pirkimo procedūrų, tačiau nedetalizavimo, kokių įtikinamų duomenų turėjo. </a:t>
            </a:r>
          </a:p>
          <a:p>
            <a:r>
              <a:rPr lang="lt-LT" sz="1100" dirty="0">
                <a:effectLst/>
                <a:latin typeface="+mn-lt"/>
                <a:ea typeface="Calibri" panose="020F0502020204030204" pitchFamily="34" charset="0"/>
                <a:cs typeface="Times New Roman" panose="02020603050405020304" pitchFamily="18" charset="0"/>
              </a:rPr>
              <a:t>2018-08-03 gavo UAB „Mano aplinka“ pretenziją ir 2018-08-06 gavo Tiekėjų grupės UAB „Naujininkų ūkis“ ir UAB „Ecoservice“ pretenziją dėl pasiūlymo atmetimo.</a:t>
            </a:r>
            <a:endParaRPr lang="lt-LT" sz="1100" dirty="0">
              <a:latin typeface="+mn-lt"/>
            </a:endParaRPr>
          </a:p>
        </p:txBody>
      </p:sp>
      <p:sp>
        <p:nvSpPr>
          <p:cNvPr id="9" name="Teksto vietos rezervavimo ženklas 2">
            <a:extLst>
              <a:ext uri="{FF2B5EF4-FFF2-40B4-BE49-F238E27FC236}">
                <a16:creationId xmlns:a16="http://schemas.microsoft.com/office/drawing/2014/main" id="{FC52F37C-59AF-4D91-B889-01E9B01EA4F2}"/>
              </a:ext>
            </a:extLst>
          </p:cNvPr>
          <p:cNvSpPr txBox="1">
            <a:spLocks/>
          </p:cNvSpPr>
          <p:nvPr/>
        </p:nvSpPr>
        <p:spPr>
          <a:xfrm>
            <a:off x="5136966" y="1254422"/>
            <a:ext cx="4007034" cy="3889077"/>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lt-LT" sz="1300" dirty="0">
                <a:effectLst/>
                <a:latin typeface="+mn-lt"/>
                <a:ea typeface="Times New Roman" panose="02020603050405020304" pitchFamily="18" charset="0"/>
              </a:rPr>
              <a:t>VMSA </a:t>
            </a:r>
            <a:r>
              <a:rPr lang="lt-LT" sz="1300" dirty="0">
                <a:latin typeface="+mn-lt"/>
                <a:ea typeface="Times New Roman" panose="02020603050405020304" pitchFamily="18" charset="0"/>
              </a:rPr>
              <a:t>buvo įgaliota atlikti maisto produktų Vilniaus miesto ikimokyklinio ugdymo įstaigoms pirkimus. </a:t>
            </a:r>
          </a:p>
          <a:p>
            <a:r>
              <a:rPr lang="lt-LT" sz="1300" dirty="0">
                <a:effectLst/>
                <a:latin typeface="+mn-lt"/>
                <a:ea typeface="Times New Roman" panose="02020603050405020304" pitchFamily="18" charset="0"/>
              </a:rPr>
              <a:t>Susipažinimas su pasiūlymais įvyko 2019-04-30.</a:t>
            </a:r>
          </a:p>
          <a:p>
            <a:r>
              <a:rPr lang="lt-LT" sz="1300" dirty="0">
                <a:latin typeface="+mn-lt"/>
                <a:ea typeface="Times New Roman" panose="02020603050405020304" pitchFamily="18" charset="0"/>
              </a:rPr>
              <a:t>2019-06-06 VMSA pirmą kartą kreipėsi į Konkurencijos tarybą.</a:t>
            </a:r>
          </a:p>
          <a:p>
            <a:r>
              <a:rPr lang="lt-LT" sz="1300" dirty="0">
                <a:effectLst/>
                <a:latin typeface="+mn-lt"/>
                <a:ea typeface="Times New Roman" panose="02020603050405020304" pitchFamily="18" charset="0"/>
              </a:rPr>
              <a:t>2019-06-26 Konkurencijos taryba pateikė atsakymą VMSA.</a:t>
            </a:r>
          </a:p>
          <a:p>
            <a:r>
              <a:rPr lang="lt-LT" sz="1300" dirty="0">
                <a:effectLst/>
                <a:latin typeface="+mn-lt"/>
                <a:ea typeface="Times New Roman" panose="02020603050405020304" pitchFamily="18" charset="0"/>
              </a:rPr>
              <a:t>2019-07-16, 2019-07-19, 2019-07-24 kreipėsi į dalyvės UAB „Egilėja“ ir UAB „Sotėja“ su prašymu pateikti paaiškinimus. </a:t>
            </a:r>
          </a:p>
          <a:p>
            <a:r>
              <a:rPr lang="lt-LT" sz="1300" dirty="0">
                <a:latin typeface="+mn-lt"/>
              </a:rPr>
              <a:t>2019-07-26 VMSA gavo pretenziją. </a:t>
            </a:r>
          </a:p>
          <a:p>
            <a:r>
              <a:rPr lang="lt-LT" sz="1300" dirty="0">
                <a:latin typeface="+mn-lt"/>
                <a:ea typeface="Times New Roman" panose="02020603050405020304" pitchFamily="18" charset="0"/>
              </a:rPr>
              <a:t>2019-08-28 VMSA kreipėsi į Konkurencijos tarybą su prašymu pateikti informaciją apie pradėto tyrimo eigą. </a:t>
            </a:r>
          </a:p>
          <a:p>
            <a:r>
              <a:rPr lang="lt-LT" sz="1300" dirty="0">
                <a:effectLst/>
                <a:latin typeface="+mn-lt"/>
                <a:ea typeface="Times New Roman" panose="02020603050405020304" pitchFamily="18" charset="0"/>
              </a:rPr>
              <a:t>2019-08-29 Konkurencijos taryba informavo, kad 2019-07-25 pradėjo tyrimą.</a:t>
            </a:r>
          </a:p>
          <a:p>
            <a:endParaRPr lang="lt-LT" dirty="0">
              <a:latin typeface="+mn-lt"/>
            </a:endParaRPr>
          </a:p>
        </p:txBody>
      </p:sp>
      <p:sp>
        <p:nvSpPr>
          <p:cNvPr id="5" name="Struktūrinė schema: procesas 4">
            <a:extLst>
              <a:ext uri="{FF2B5EF4-FFF2-40B4-BE49-F238E27FC236}">
                <a16:creationId xmlns:a16="http://schemas.microsoft.com/office/drawing/2014/main" id="{EE1E837A-B0DC-4EA4-B6B4-C0ACE15AF790}"/>
              </a:ext>
            </a:extLst>
          </p:cNvPr>
          <p:cNvSpPr/>
          <p:nvPr/>
        </p:nvSpPr>
        <p:spPr>
          <a:xfrm>
            <a:off x="3861607" y="1152474"/>
            <a:ext cx="1053789" cy="3991025"/>
          </a:xfrm>
          <a:prstGeom prst="flowChartProcess">
            <a:avLst/>
          </a:prstGeom>
          <a:solidFill>
            <a:schemeClr val="bg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 name="TextBox 1">
            <a:extLst>
              <a:ext uri="{FF2B5EF4-FFF2-40B4-BE49-F238E27FC236}">
                <a16:creationId xmlns:a16="http://schemas.microsoft.com/office/drawing/2014/main" id="{7B7D54D3-590D-485F-A8F0-BEC31715649E}"/>
              </a:ext>
            </a:extLst>
          </p:cNvPr>
          <p:cNvSpPr txBox="1"/>
          <p:nvPr/>
        </p:nvSpPr>
        <p:spPr>
          <a:xfrm flipH="1">
            <a:off x="0" y="1249320"/>
            <a:ext cx="553998"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VILNIAUS MIESTO KAPINIŲ PRIEŽIŪROS PASLAUGOS  </a:t>
            </a:r>
          </a:p>
        </p:txBody>
      </p:sp>
      <p:sp>
        <p:nvSpPr>
          <p:cNvPr id="10" name="TextBox 9">
            <a:extLst>
              <a:ext uri="{FF2B5EF4-FFF2-40B4-BE49-F238E27FC236}">
                <a16:creationId xmlns:a16="http://schemas.microsoft.com/office/drawing/2014/main" id="{AE4ECFD1-E802-4B2E-9592-84E77709319C}"/>
              </a:ext>
            </a:extLst>
          </p:cNvPr>
          <p:cNvSpPr txBox="1"/>
          <p:nvPr/>
        </p:nvSpPr>
        <p:spPr>
          <a:xfrm flipH="1">
            <a:off x="4859967" y="1345404"/>
            <a:ext cx="369332"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MAITINIMO PIRKIMAI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p:nvPr/>
        </p:nvSpPr>
        <p:spPr>
          <a:xfrm>
            <a:off x="267479" y="368550"/>
            <a:ext cx="873714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lt" sz="2800" dirty="0">
                <a:solidFill>
                  <a:srgbClr val="FF0000"/>
                </a:solidFill>
                <a:latin typeface="Montserrat Black"/>
                <a:ea typeface="Montserrat Black"/>
                <a:cs typeface="Montserrat Black"/>
                <a:sym typeface="Montserrat Black"/>
              </a:rPr>
              <a:t>VMSA patirtys</a:t>
            </a:r>
            <a:endParaRPr sz="2800" dirty="0">
              <a:solidFill>
                <a:srgbClr val="FF0000"/>
              </a:solidFill>
              <a:latin typeface="Montserrat Black"/>
              <a:ea typeface="Montserrat Black"/>
              <a:cs typeface="Montserrat Black"/>
              <a:sym typeface="Montserrat Black"/>
            </a:endParaRPr>
          </a:p>
        </p:txBody>
      </p:sp>
      <p:pic>
        <p:nvPicPr>
          <p:cNvPr id="121" name="Google Shape;121;p19"/>
          <p:cNvPicPr preferRelativeResize="0"/>
          <p:nvPr/>
        </p:nvPicPr>
        <p:blipFill>
          <a:blip r:embed="rId3">
            <a:alphaModFix/>
          </a:blip>
          <a:stretch>
            <a:fillRect/>
          </a:stretch>
        </p:blipFill>
        <p:spPr>
          <a:xfrm>
            <a:off x="8130979" y="238725"/>
            <a:ext cx="745542" cy="623875"/>
          </a:xfrm>
          <a:prstGeom prst="rect">
            <a:avLst/>
          </a:prstGeom>
          <a:noFill/>
          <a:ln>
            <a:noFill/>
          </a:ln>
        </p:spPr>
      </p:pic>
      <p:cxnSp>
        <p:nvCxnSpPr>
          <p:cNvPr id="122" name="Google Shape;122;p19"/>
          <p:cNvCxnSpPr>
            <a:cxnSpLocks/>
          </p:cNvCxnSpPr>
          <p:nvPr/>
        </p:nvCxnSpPr>
        <p:spPr>
          <a:xfrm flipV="1">
            <a:off x="267479" y="1101501"/>
            <a:ext cx="8577421" cy="50974"/>
          </a:xfrm>
          <a:prstGeom prst="straightConnector1">
            <a:avLst/>
          </a:prstGeom>
          <a:noFill/>
          <a:ln w="76200" cap="flat" cmpd="sng">
            <a:solidFill>
              <a:srgbClr val="B7B7B7"/>
            </a:solidFill>
            <a:prstDash val="solid"/>
            <a:round/>
            <a:headEnd type="none" w="med" len="med"/>
            <a:tailEnd type="none" w="med" len="med"/>
          </a:ln>
        </p:spPr>
      </p:cxnSp>
      <p:sp>
        <p:nvSpPr>
          <p:cNvPr id="3" name="Teksto vietos rezervavimo ženklas 2">
            <a:extLst>
              <a:ext uri="{FF2B5EF4-FFF2-40B4-BE49-F238E27FC236}">
                <a16:creationId xmlns:a16="http://schemas.microsoft.com/office/drawing/2014/main" id="{5295C820-7354-40A7-A2B6-455D28F828EE}"/>
              </a:ext>
            </a:extLst>
          </p:cNvPr>
          <p:cNvSpPr>
            <a:spLocks noGrp="1"/>
          </p:cNvSpPr>
          <p:nvPr>
            <p:ph type="body" idx="1"/>
          </p:nvPr>
        </p:nvSpPr>
        <p:spPr>
          <a:xfrm>
            <a:off x="267479" y="1332431"/>
            <a:ext cx="3707934" cy="3605166"/>
          </a:xfrm>
        </p:spPr>
        <p:txBody>
          <a:bodyPr>
            <a:normAutofit fontScale="70000" lnSpcReduction="20000"/>
          </a:bodyPr>
          <a:lstStyle/>
          <a:p>
            <a:pPr>
              <a:lnSpc>
                <a:spcPct val="107000"/>
              </a:lnSpc>
              <a:spcAft>
                <a:spcPts val="800"/>
              </a:spcAft>
            </a:pPr>
            <a:r>
              <a:rPr lang="lt-LT" sz="1800" dirty="0">
                <a:effectLst/>
                <a:latin typeface="+mn-lt"/>
                <a:ea typeface="Calibri" panose="020F0502020204030204" pitchFamily="34" charset="0"/>
                <a:cs typeface="Times New Roman" panose="02020603050405020304" pitchFamily="18" charset="0"/>
              </a:rPr>
              <a:t>2018-08-10 PO atsakydama į pretenzijas iš dalies sutiko su dalyvėmis dėl atmetimo motyvavimo ir atsakymuose į pretenzijas pateikė motyvus, kurių pagrindu buvo atmesti pasiūlymai.</a:t>
            </a:r>
          </a:p>
          <a:p>
            <a:pPr>
              <a:lnSpc>
                <a:spcPct val="107000"/>
              </a:lnSpc>
              <a:spcAft>
                <a:spcPts val="800"/>
              </a:spcAft>
            </a:pPr>
            <a:r>
              <a:rPr lang="lt-LT" sz="1800" dirty="0">
                <a:effectLst/>
                <a:latin typeface="+mn-lt"/>
                <a:ea typeface="Calibri" panose="020F0502020204030204" pitchFamily="34" charset="0"/>
                <a:cs typeface="Times New Roman" panose="02020603050405020304" pitchFamily="18" charset="0"/>
              </a:rPr>
              <a:t>2018-08-14 UAB „Mano aplinka“ ir UAB „Naujininkų ūkis“ kreipėsi į teismą.</a:t>
            </a:r>
          </a:p>
          <a:p>
            <a:pPr>
              <a:lnSpc>
                <a:spcPct val="107000"/>
              </a:lnSpc>
              <a:spcAft>
                <a:spcPts val="800"/>
              </a:spcAft>
            </a:pPr>
            <a:r>
              <a:rPr lang="lt-LT" sz="1800" dirty="0">
                <a:effectLst/>
                <a:latin typeface="+mn-lt"/>
                <a:ea typeface="Calibri" panose="020F0502020204030204" pitchFamily="34" charset="0"/>
                <a:cs typeface="Times New Roman" panose="02020603050405020304" pitchFamily="18" charset="0"/>
              </a:rPr>
              <a:t>2018-10-16 Vilniaus apygardos teismas priėmė sprendimą, kuriuo nuspręsta ieškovų UAB „Mano aplinka“ ir UAB „Naujininkų ūkis“ ieškinius atmesti kaip nepagrįstus.</a:t>
            </a:r>
          </a:p>
          <a:p>
            <a:pPr>
              <a:lnSpc>
                <a:spcPct val="107000"/>
              </a:lnSpc>
              <a:spcAft>
                <a:spcPts val="800"/>
              </a:spcAft>
            </a:pPr>
            <a:r>
              <a:rPr lang="lt-LT" sz="1800" dirty="0">
                <a:effectLst/>
                <a:latin typeface="+mn-lt"/>
                <a:ea typeface="Calibri" panose="020F0502020204030204" pitchFamily="34" charset="0"/>
                <a:cs typeface="Times New Roman" panose="02020603050405020304" pitchFamily="18" charset="0"/>
              </a:rPr>
              <a:t>UAB „Mano aplinka“ pateikė apeliacinį skundą. 2018-12-20 priimta Lietuvos apeliacinio teismo nutartis Vilniaus apygardos teismo 2018-10-16 sprendimą paliko nepakeistą.</a:t>
            </a:r>
          </a:p>
          <a:p>
            <a:endParaRPr lang="lt-LT" dirty="0">
              <a:latin typeface="+mn-lt"/>
            </a:endParaRPr>
          </a:p>
        </p:txBody>
      </p:sp>
      <p:sp>
        <p:nvSpPr>
          <p:cNvPr id="9" name="Teksto vietos rezervavimo ženklas 2">
            <a:extLst>
              <a:ext uri="{FF2B5EF4-FFF2-40B4-BE49-F238E27FC236}">
                <a16:creationId xmlns:a16="http://schemas.microsoft.com/office/drawing/2014/main" id="{FC52F37C-59AF-4D91-B889-01E9B01EA4F2}"/>
              </a:ext>
            </a:extLst>
          </p:cNvPr>
          <p:cNvSpPr txBox="1">
            <a:spLocks/>
          </p:cNvSpPr>
          <p:nvPr/>
        </p:nvSpPr>
        <p:spPr>
          <a:xfrm>
            <a:off x="5136966" y="1332431"/>
            <a:ext cx="3707934" cy="360516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lt-LT" sz="1300" dirty="0">
                <a:latin typeface="+mn-lt"/>
              </a:rPr>
              <a:t>2019-09-25 UAB „Egilėja“ ir UAB „Sotėja“ buvo pašalintos iš pirkimo procedūrų.</a:t>
            </a:r>
          </a:p>
          <a:p>
            <a:r>
              <a:rPr lang="lt-LT" sz="1300" dirty="0">
                <a:latin typeface="+mn-lt"/>
              </a:rPr>
              <a:t>2019-10-15 Tiekėjos pateikė pretenziją dėl pašalinimo iš pirkimo procedūrų. </a:t>
            </a:r>
          </a:p>
          <a:p>
            <a:r>
              <a:rPr lang="lt-LT" sz="1300" dirty="0">
                <a:latin typeface="+mn-lt"/>
              </a:rPr>
              <a:t>2019-10-25 UAB „Egilėja“ ir UAB „Sotėja“ kreipėsi į teismą.</a:t>
            </a:r>
          </a:p>
          <a:p>
            <a:r>
              <a:rPr lang="lt-LT" sz="1300" dirty="0">
                <a:latin typeface="+mn-lt"/>
              </a:rPr>
              <a:t>2019-12-20 Vilniaus apygardos teismas priėmė sprendimą, kad PO teisėtai pašalino tiekėjas iš pirkimo procedūrų.</a:t>
            </a:r>
          </a:p>
          <a:p>
            <a:r>
              <a:rPr lang="lt-LT" sz="1300" dirty="0">
                <a:latin typeface="+mn-lt"/>
              </a:rPr>
              <a:t>2020-03-05 Lietuvos apeliacinis teismas paliko nepakeistą Vilniaus apygardos teismo 2019-12-20sprendimą</a:t>
            </a:r>
            <a:r>
              <a:rPr lang="lt-LT" sz="1400" dirty="0">
                <a:latin typeface="+mn-lt"/>
              </a:rPr>
              <a:t>.</a:t>
            </a:r>
          </a:p>
          <a:p>
            <a:pPr marL="114300" indent="0">
              <a:buNone/>
            </a:pPr>
            <a:endParaRPr lang="lt-LT" sz="1400" dirty="0">
              <a:latin typeface="+mn-lt"/>
            </a:endParaRPr>
          </a:p>
          <a:p>
            <a:endParaRPr lang="lt-LT" dirty="0">
              <a:latin typeface="+mn-lt"/>
            </a:endParaRPr>
          </a:p>
          <a:p>
            <a:endParaRPr lang="lt-LT" dirty="0">
              <a:latin typeface="+mn-lt"/>
            </a:endParaRPr>
          </a:p>
        </p:txBody>
      </p:sp>
      <p:sp>
        <p:nvSpPr>
          <p:cNvPr id="8" name="TextBox 7">
            <a:extLst>
              <a:ext uri="{FF2B5EF4-FFF2-40B4-BE49-F238E27FC236}">
                <a16:creationId xmlns:a16="http://schemas.microsoft.com/office/drawing/2014/main" id="{33BB137F-A924-4C90-B7DE-4CB96B1047C4}"/>
              </a:ext>
            </a:extLst>
          </p:cNvPr>
          <p:cNvSpPr txBox="1"/>
          <p:nvPr/>
        </p:nvSpPr>
        <p:spPr>
          <a:xfrm flipH="1">
            <a:off x="0" y="1249320"/>
            <a:ext cx="553998"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VILNIAUS MIESTO KAPINIŲ PRIEŽIŪROS PASLAUGOS</a:t>
            </a:r>
          </a:p>
        </p:txBody>
      </p:sp>
      <p:sp>
        <p:nvSpPr>
          <p:cNvPr id="10" name="TextBox 9">
            <a:extLst>
              <a:ext uri="{FF2B5EF4-FFF2-40B4-BE49-F238E27FC236}">
                <a16:creationId xmlns:a16="http://schemas.microsoft.com/office/drawing/2014/main" id="{8A83EBD8-0AAF-458C-8C69-E79A54D70A54}"/>
              </a:ext>
            </a:extLst>
          </p:cNvPr>
          <p:cNvSpPr txBox="1"/>
          <p:nvPr/>
        </p:nvSpPr>
        <p:spPr>
          <a:xfrm flipH="1">
            <a:off x="5015998" y="1345404"/>
            <a:ext cx="369332"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MAITINIMO PIRKIMAI</a:t>
            </a:r>
          </a:p>
        </p:txBody>
      </p:sp>
      <p:sp>
        <p:nvSpPr>
          <p:cNvPr id="11" name="Struktūrinė schema: procesas 10">
            <a:extLst>
              <a:ext uri="{FF2B5EF4-FFF2-40B4-BE49-F238E27FC236}">
                <a16:creationId xmlns:a16="http://schemas.microsoft.com/office/drawing/2014/main" id="{97008D98-83C2-4B86-87ED-FE8378348652}"/>
              </a:ext>
            </a:extLst>
          </p:cNvPr>
          <p:cNvSpPr/>
          <p:nvPr/>
        </p:nvSpPr>
        <p:spPr>
          <a:xfrm>
            <a:off x="3901725" y="1152475"/>
            <a:ext cx="1053789" cy="3991025"/>
          </a:xfrm>
          <a:prstGeom prst="flowChartProcess">
            <a:avLst/>
          </a:prstGeom>
          <a:solidFill>
            <a:schemeClr val="bg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290558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p:nvPr/>
        </p:nvSpPr>
        <p:spPr>
          <a:xfrm>
            <a:off x="267479" y="368550"/>
            <a:ext cx="873714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lt" sz="2800" dirty="0">
                <a:solidFill>
                  <a:srgbClr val="FF0000"/>
                </a:solidFill>
                <a:latin typeface="Montserrat Black"/>
                <a:ea typeface="Montserrat Black"/>
                <a:cs typeface="Montserrat Black"/>
                <a:sym typeface="Montserrat Black"/>
              </a:rPr>
              <a:t>VMSA patirtys</a:t>
            </a:r>
            <a:endParaRPr sz="2800" dirty="0">
              <a:solidFill>
                <a:srgbClr val="FF0000"/>
              </a:solidFill>
              <a:latin typeface="Montserrat Black"/>
              <a:ea typeface="Montserrat Black"/>
              <a:cs typeface="Montserrat Black"/>
              <a:sym typeface="Montserrat Black"/>
            </a:endParaRPr>
          </a:p>
        </p:txBody>
      </p:sp>
      <p:pic>
        <p:nvPicPr>
          <p:cNvPr id="121" name="Google Shape;121;p19"/>
          <p:cNvPicPr preferRelativeResize="0"/>
          <p:nvPr/>
        </p:nvPicPr>
        <p:blipFill>
          <a:blip r:embed="rId3">
            <a:alphaModFix/>
          </a:blip>
          <a:stretch>
            <a:fillRect/>
          </a:stretch>
        </p:blipFill>
        <p:spPr>
          <a:xfrm>
            <a:off x="8259083" y="167623"/>
            <a:ext cx="745542" cy="623875"/>
          </a:xfrm>
          <a:prstGeom prst="rect">
            <a:avLst/>
          </a:prstGeom>
          <a:noFill/>
          <a:ln>
            <a:noFill/>
          </a:ln>
        </p:spPr>
      </p:pic>
      <p:cxnSp>
        <p:nvCxnSpPr>
          <p:cNvPr id="122" name="Google Shape;122;p19"/>
          <p:cNvCxnSpPr>
            <a:cxnSpLocks/>
          </p:cNvCxnSpPr>
          <p:nvPr/>
        </p:nvCxnSpPr>
        <p:spPr>
          <a:xfrm flipV="1">
            <a:off x="267479" y="1101501"/>
            <a:ext cx="8577421" cy="50974"/>
          </a:xfrm>
          <a:prstGeom prst="straightConnector1">
            <a:avLst/>
          </a:prstGeom>
          <a:noFill/>
          <a:ln w="76200" cap="flat" cmpd="sng">
            <a:solidFill>
              <a:srgbClr val="B7B7B7"/>
            </a:solidFill>
            <a:prstDash val="solid"/>
            <a:round/>
            <a:headEnd type="none" w="med" len="med"/>
            <a:tailEnd type="none" w="med" len="med"/>
          </a:ln>
        </p:spPr>
      </p:cxnSp>
      <p:sp>
        <p:nvSpPr>
          <p:cNvPr id="3" name="Teksto vietos rezervavimo ženklas 2">
            <a:extLst>
              <a:ext uri="{FF2B5EF4-FFF2-40B4-BE49-F238E27FC236}">
                <a16:creationId xmlns:a16="http://schemas.microsoft.com/office/drawing/2014/main" id="{5295C820-7354-40A7-A2B6-455D28F828EE}"/>
              </a:ext>
            </a:extLst>
          </p:cNvPr>
          <p:cNvSpPr>
            <a:spLocks noGrp="1"/>
          </p:cNvSpPr>
          <p:nvPr>
            <p:ph type="body" idx="1"/>
          </p:nvPr>
        </p:nvSpPr>
        <p:spPr>
          <a:xfrm>
            <a:off x="267479" y="1332431"/>
            <a:ext cx="3707934" cy="3605166"/>
          </a:xfrm>
        </p:spPr>
        <p:txBody>
          <a:bodyPr>
            <a:normAutofit/>
          </a:bodyPr>
          <a:lstStyle/>
          <a:p>
            <a:r>
              <a:rPr lang="lt-LT" sz="1300" dirty="0">
                <a:latin typeface="+mn-lt"/>
              </a:rPr>
              <a:t>Sutartys sudarytos – 2018 m. rugsėjo - lapkričio mėn.</a:t>
            </a:r>
          </a:p>
          <a:p>
            <a:r>
              <a:rPr lang="lt-LT" sz="1300" b="1" dirty="0">
                <a:latin typeface="+mn-lt"/>
              </a:rPr>
              <a:t>2019-07-16</a:t>
            </a:r>
            <a:r>
              <a:rPr lang="lt-LT" sz="1300" dirty="0">
                <a:latin typeface="+mn-lt"/>
              </a:rPr>
              <a:t> Konkurencijos taryba priėmė sprendimą.</a:t>
            </a:r>
          </a:p>
          <a:p>
            <a:r>
              <a:rPr lang="lt-LT" sz="1300" dirty="0">
                <a:latin typeface="+mn-lt"/>
              </a:rPr>
              <a:t>Konkurencijos taryba skyrė </a:t>
            </a:r>
            <a:r>
              <a:rPr lang="lt-LT" sz="1300" u="sng" dirty="0">
                <a:latin typeface="+mn-lt"/>
              </a:rPr>
              <a:t>šias baudas</a:t>
            </a:r>
            <a:r>
              <a:rPr lang="lt-LT" sz="1300" dirty="0">
                <a:latin typeface="+mn-lt"/>
              </a:rPr>
              <a:t>:</a:t>
            </a:r>
          </a:p>
          <a:p>
            <a:pPr lvl="1"/>
            <a:r>
              <a:rPr lang="lt-LT" sz="1300" dirty="0">
                <a:latin typeface="+mn-lt"/>
              </a:rPr>
              <a:t>City Service SE, UAB „Mano Būsto priežiūra“, UAB „CSE“ ir UAB „Mano aplinka“ solidariai – 381 100,00 Eur;</a:t>
            </a:r>
          </a:p>
          <a:p>
            <a:pPr lvl="1"/>
            <a:r>
              <a:rPr lang="lt-LT" sz="1300" dirty="0">
                <a:latin typeface="+mn-lt"/>
              </a:rPr>
              <a:t>UAB „Naujininkų ūkis“ – 31 000,00 Eur. </a:t>
            </a:r>
          </a:p>
          <a:p>
            <a:r>
              <a:rPr lang="lt-LT" sz="1300" dirty="0">
                <a:latin typeface="+mn-lt"/>
              </a:rPr>
              <a:t>UAB „Ecoservice“ atžvilgiu Konkurencijos įstatymo priežiūros procedūra nutraukta.</a:t>
            </a:r>
          </a:p>
        </p:txBody>
      </p:sp>
      <p:sp>
        <p:nvSpPr>
          <p:cNvPr id="9" name="Teksto vietos rezervavimo ženklas 2">
            <a:extLst>
              <a:ext uri="{FF2B5EF4-FFF2-40B4-BE49-F238E27FC236}">
                <a16:creationId xmlns:a16="http://schemas.microsoft.com/office/drawing/2014/main" id="{FC52F37C-59AF-4D91-B889-01E9B01EA4F2}"/>
              </a:ext>
            </a:extLst>
          </p:cNvPr>
          <p:cNvSpPr txBox="1">
            <a:spLocks/>
          </p:cNvSpPr>
          <p:nvPr/>
        </p:nvSpPr>
        <p:spPr>
          <a:xfrm>
            <a:off x="5136966" y="1299609"/>
            <a:ext cx="3707934" cy="3605166"/>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endParaRPr lang="lt-LT" sz="1400" dirty="0">
              <a:latin typeface="+mn-lt"/>
            </a:endParaRPr>
          </a:p>
          <a:p>
            <a:r>
              <a:rPr lang="lt-LT" sz="1500" dirty="0">
                <a:latin typeface="+mn-lt"/>
              </a:rPr>
              <a:t>Sutartys sudarytos - 2019 m. lapkričio mėn. </a:t>
            </a:r>
          </a:p>
          <a:p>
            <a:r>
              <a:rPr lang="lt-LT" sz="1500" dirty="0">
                <a:latin typeface="+mn-lt"/>
              </a:rPr>
              <a:t>UAB „Egilėja“ ir UAB „Sotėja“ įtrauktos į nepatikimų tiekėjų sąrašą. </a:t>
            </a:r>
          </a:p>
          <a:p>
            <a:r>
              <a:rPr lang="lt-LT" sz="1500" dirty="0">
                <a:latin typeface="+mn-lt"/>
              </a:rPr>
              <a:t>2021-12-14 Konkurencijos taryba priėmė sprendimą. </a:t>
            </a:r>
          </a:p>
          <a:p>
            <a:r>
              <a:rPr lang="lt-LT" sz="1500" dirty="0">
                <a:latin typeface="+mn-lt"/>
              </a:rPr>
              <a:t>Konkurencijos taryba skyrė šias baudas: </a:t>
            </a:r>
          </a:p>
          <a:p>
            <a:pPr lvl="1"/>
            <a:r>
              <a:rPr lang="lt-LT" sz="1500" dirty="0">
                <a:latin typeface="+mn-lt"/>
              </a:rPr>
              <a:t>UAB „Sotėja“ - 40 000 Eur; </a:t>
            </a:r>
          </a:p>
          <a:p>
            <a:pPr lvl="1"/>
            <a:r>
              <a:rPr lang="lt-LT" sz="1500" dirty="0">
                <a:latin typeface="+mn-lt"/>
              </a:rPr>
              <a:t>UAB Selnera -4 700 Eur;</a:t>
            </a:r>
          </a:p>
          <a:p>
            <a:pPr lvl="1"/>
            <a:r>
              <a:rPr lang="lt-LT" sz="1500" dirty="0">
                <a:latin typeface="+mn-lt"/>
              </a:rPr>
              <a:t>UAB „Sanitex“ skirti 12 663 200 Eur; </a:t>
            </a:r>
          </a:p>
          <a:p>
            <a:pPr lvl="1"/>
            <a:r>
              <a:rPr lang="lt-LT" sz="1500" dirty="0">
                <a:latin typeface="+mn-lt"/>
              </a:rPr>
              <a:t>UAB „Maistulis“ - 74 600 Eur;</a:t>
            </a:r>
          </a:p>
          <a:p>
            <a:pPr lvl="1"/>
            <a:r>
              <a:rPr lang="lt-LT" sz="1500" dirty="0">
                <a:latin typeface="+mn-lt"/>
              </a:rPr>
              <a:t>„Egilėja“ - 3 500 Eur.</a:t>
            </a:r>
          </a:p>
          <a:p>
            <a:endParaRPr lang="lt-LT" dirty="0">
              <a:latin typeface="+mn-lt"/>
            </a:endParaRPr>
          </a:p>
          <a:p>
            <a:pPr marL="114300" indent="0">
              <a:buNone/>
            </a:pPr>
            <a:endParaRPr lang="lt-LT" dirty="0">
              <a:latin typeface="+mn-lt"/>
            </a:endParaRPr>
          </a:p>
        </p:txBody>
      </p:sp>
      <p:sp>
        <p:nvSpPr>
          <p:cNvPr id="8" name="Struktūrinė schema: procesas 7">
            <a:extLst>
              <a:ext uri="{FF2B5EF4-FFF2-40B4-BE49-F238E27FC236}">
                <a16:creationId xmlns:a16="http://schemas.microsoft.com/office/drawing/2014/main" id="{9648D9D0-7859-4656-9BEC-E38FEF348232}"/>
              </a:ext>
            </a:extLst>
          </p:cNvPr>
          <p:cNvSpPr/>
          <p:nvPr/>
        </p:nvSpPr>
        <p:spPr>
          <a:xfrm>
            <a:off x="3975413" y="1152475"/>
            <a:ext cx="1053789" cy="3991025"/>
          </a:xfrm>
          <a:prstGeom prst="flowChartProcess">
            <a:avLst/>
          </a:prstGeom>
          <a:solidFill>
            <a:schemeClr val="bg1">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TextBox 9">
            <a:extLst>
              <a:ext uri="{FF2B5EF4-FFF2-40B4-BE49-F238E27FC236}">
                <a16:creationId xmlns:a16="http://schemas.microsoft.com/office/drawing/2014/main" id="{75F3C8F3-F271-42C3-918C-29836E500748}"/>
              </a:ext>
            </a:extLst>
          </p:cNvPr>
          <p:cNvSpPr txBox="1"/>
          <p:nvPr/>
        </p:nvSpPr>
        <p:spPr>
          <a:xfrm flipH="1">
            <a:off x="0" y="1249320"/>
            <a:ext cx="553998"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VILNIAUS MIESTO KAPINIŲ PRIEŽIŪROS PASLAUGOS</a:t>
            </a:r>
          </a:p>
        </p:txBody>
      </p:sp>
      <p:sp>
        <p:nvSpPr>
          <p:cNvPr id="11" name="TextBox 10">
            <a:extLst>
              <a:ext uri="{FF2B5EF4-FFF2-40B4-BE49-F238E27FC236}">
                <a16:creationId xmlns:a16="http://schemas.microsoft.com/office/drawing/2014/main" id="{E8FB3C65-D7FA-4FB3-80E4-C15D3A8CC5E8}"/>
              </a:ext>
            </a:extLst>
          </p:cNvPr>
          <p:cNvSpPr txBox="1"/>
          <p:nvPr/>
        </p:nvSpPr>
        <p:spPr>
          <a:xfrm flipH="1">
            <a:off x="5015998" y="1345404"/>
            <a:ext cx="369332"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MAITINIMO PIRKIMAI</a:t>
            </a:r>
          </a:p>
        </p:txBody>
      </p:sp>
    </p:spTree>
    <p:extLst>
      <p:ext uri="{BB962C8B-B14F-4D97-AF65-F5344CB8AC3E}">
        <p14:creationId xmlns:p14="http://schemas.microsoft.com/office/powerpoint/2010/main" val="92312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148AAA4-1594-4BEA-88EA-DDF469C1F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ė 4">
            <a:extLst>
              <a:ext uri="{FF2B5EF4-FFF2-40B4-BE49-F238E27FC236}">
                <a16:creationId xmlns:a16="http://schemas.microsoft.com/office/drawing/2014/main" id="{A1118FA2-D7CF-428E-A87B-3BD9F0E44801}"/>
              </a:ext>
            </a:extLst>
          </p:cNvPr>
          <p:cNvGrpSpPr/>
          <p:nvPr/>
        </p:nvGrpSpPr>
        <p:grpSpPr>
          <a:xfrm>
            <a:off x="5068956" y="2445027"/>
            <a:ext cx="3588659" cy="1239077"/>
            <a:chOff x="5068956" y="2445027"/>
            <a:chExt cx="3588659" cy="1239077"/>
          </a:xfrm>
        </p:grpSpPr>
        <p:sp>
          <p:nvSpPr>
            <p:cNvPr id="6" name="Google Shape;195;p28">
              <a:extLst>
                <a:ext uri="{FF2B5EF4-FFF2-40B4-BE49-F238E27FC236}">
                  <a16:creationId xmlns:a16="http://schemas.microsoft.com/office/drawing/2014/main" id="{CF743B53-451A-4870-944D-B478CC14D7CB}"/>
                </a:ext>
              </a:extLst>
            </p:cNvPr>
            <p:cNvSpPr/>
            <p:nvPr/>
          </p:nvSpPr>
          <p:spPr>
            <a:xfrm>
              <a:off x="5068956" y="2445027"/>
              <a:ext cx="3588659" cy="1239077"/>
            </a:xfrm>
            <a:prstGeom prst="rect">
              <a:avLst/>
            </a:prstGeom>
            <a:solidFill>
              <a:schemeClr val="tx2">
                <a:lumMod val="25000"/>
                <a:alpha val="532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7F6EB533-7CD7-4D90-B82A-4EB192EFA309}"/>
                </a:ext>
              </a:extLst>
            </p:cNvPr>
            <p:cNvSpPr txBox="1"/>
            <p:nvPr/>
          </p:nvSpPr>
          <p:spPr>
            <a:xfrm>
              <a:off x="5380383" y="2683564"/>
              <a:ext cx="3114260" cy="830997"/>
            </a:xfrm>
            <a:prstGeom prst="rect">
              <a:avLst/>
            </a:prstGeom>
            <a:noFill/>
          </p:spPr>
          <p:txBody>
            <a:bodyPr wrap="square" rtlCol="0">
              <a:spAutoFit/>
            </a:bodyPr>
            <a:lstStyle/>
            <a:p>
              <a:r>
                <a:rPr lang="lt-LT" sz="2400" b="1" dirty="0">
                  <a:solidFill>
                    <a:schemeClr val="bg1"/>
                  </a:solidFill>
                  <a:latin typeface="+mj-lt"/>
                </a:rPr>
                <a:t>Pasiūlymuose pastebėtos klaidos</a:t>
              </a:r>
            </a:p>
          </p:txBody>
        </p:sp>
      </p:grpSp>
      <p:pic>
        <p:nvPicPr>
          <p:cNvPr id="8" name="Picture 4">
            <a:extLst>
              <a:ext uri="{FF2B5EF4-FFF2-40B4-BE49-F238E27FC236}">
                <a16:creationId xmlns:a16="http://schemas.microsoft.com/office/drawing/2014/main" id="{40DDA883-0635-4579-BF74-662CD894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818" y="147431"/>
            <a:ext cx="10096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2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veikslėlis 15" descr="Paveikslėlis, kuriame yra stalas&#10;&#10;Automatiškai sugeneruotas aprašymas">
            <a:extLst>
              <a:ext uri="{FF2B5EF4-FFF2-40B4-BE49-F238E27FC236}">
                <a16:creationId xmlns:a16="http://schemas.microsoft.com/office/drawing/2014/main" id="{CC43CA4C-A9CC-4958-AEC8-C42EB3EACFD3}"/>
              </a:ext>
            </a:extLst>
          </p:cNvPr>
          <p:cNvPicPr>
            <a:picLocks noChangeAspect="1"/>
          </p:cNvPicPr>
          <p:nvPr/>
        </p:nvPicPr>
        <p:blipFill>
          <a:blip r:embed="rId2"/>
          <a:stretch>
            <a:fillRect/>
          </a:stretch>
        </p:blipFill>
        <p:spPr>
          <a:xfrm>
            <a:off x="0" y="0"/>
            <a:ext cx="4525397" cy="5143500"/>
          </a:xfrm>
          <a:prstGeom prst="rect">
            <a:avLst/>
          </a:prstGeom>
        </p:spPr>
      </p:pic>
      <p:pic>
        <p:nvPicPr>
          <p:cNvPr id="31" name="Paveikslėlis 30" descr="Paveikslėlis, kuriame yra stalas&#10;&#10;Automatiškai sugeneruotas aprašymas">
            <a:extLst>
              <a:ext uri="{FF2B5EF4-FFF2-40B4-BE49-F238E27FC236}">
                <a16:creationId xmlns:a16="http://schemas.microsoft.com/office/drawing/2014/main" id="{EF5F10DD-FBF0-4E46-9C5A-F2F178722030}"/>
              </a:ext>
            </a:extLst>
          </p:cNvPr>
          <p:cNvPicPr>
            <a:picLocks noChangeAspect="1"/>
          </p:cNvPicPr>
          <p:nvPr/>
        </p:nvPicPr>
        <p:blipFill>
          <a:blip r:embed="rId3"/>
          <a:stretch>
            <a:fillRect/>
          </a:stretch>
        </p:blipFill>
        <p:spPr>
          <a:xfrm>
            <a:off x="4954737" y="0"/>
            <a:ext cx="4189263" cy="5143500"/>
          </a:xfrm>
          <a:prstGeom prst="rect">
            <a:avLst/>
          </a:prstGeom>
        </p:spPr>
      </p:pic>
      <p:sp>
        <p:nvSpPr>
          <p:cNvPr id="5" name="TextBox 4">
            <a:extLst>
              <a:ext uri="{FF2B5EF4-FFF2-40B4-BE49-F238E27FC236}">
                <a16:creationId xmlns:a16="http://schemas.microsoft.com/office/drawing/2014/main" id="{6C73D5BB-C1E8-476D-ABE0-A60AC1163336}"/>
              </a:ext>
            </a:extLst>
          </p:cNvPr>
          <p:cNvSpPr txBox="1"/>
          <p:nvPr/>
        </p:nvSpPr>
        <p:spPr>
          <a:xfrm flipH="1">
            <a:off x="4482355" y="890733"/>
            <a:ext cx="553998"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VILNIAUS MIESTO KAPINIŲ PRIEŽIŪROS PASLAUGOS</a:t>
            </a:r>
          </a:p>
        </p:txBody>
      </p:sp>
    </p:spTree>
    <p:extLst>
      <p:ext uri="{BB962C8B-B14F-4D97-AF65-F5344CB8AC3E}">
        <p14:creationId xmlns:p14="http://schemas.microsoft.com/office/powerpoint/2010/main" val="289088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ė 17">
            <a:extLst>
              <a:ext uri="{FF2B5EF4-FFF2-40B4-BE49-F238E27FC236}">
                <a16:creationId xmlns:a16="http://schemas.microsoft.com/office/drawing/2014/main" id="{A5BCB0D5-DD18-4285-880B-D9CB6BAC97C8}"/>
              </a:ext>
            </a:extLst>
          </p:cNvPr>
          <p:cNvGrpSpPr/>
          <p:nvPr/>
        </p:nvGrpSpPr>
        <p:grpSpPr>
          <a:xfrm>
            <a:off x="280388" y="94152"/>
            <a:ext cx="8583222" cy="4631074"/>
            <a:chOff x="280388" y="94152"/>
            <a:chExt cx="8583222" cy="4631074"/>
          </a:xfrm>
        </p:grpSpPr>
        <p:pic>
          <p:nvPicPr>
            <p:cNvPr id="7" name="Paveikslėlis 6">
              <a:extLst>
                <a:ext uri="{FF2B5EF4-FFF2-40B4-BE49-F238E27FC236}">
                  <a16:creationId xmlns:a16="http://schemas.microsoft.com/office/drawing/2014/main" id="{3F19C3E5-C102-40EC-A784-7BF7978E1674}"/>
                </a:ext>
              </a:extLst>
            </p:cNvPr>
            <p:cNvPicPr>
              <a:picLocks noChangeAspect="1"/>
            </p:cNvPicPr>
            <p:nvPr/>
          </p:nvPicPr>
          <p:blipFill>
            <a:blip r:embed="rId2"/>
            <a:stretch>
              <a:fillRect/>
            </a:stretch>
          </p:blipFill>
          <p:spPr>
            <a:xfrm>
              <a:off x="280388" y="2556302"/>
              <a:ext cx="8583222" cy="2168924"/>
            </a:xfrm>
            <a:prstGeom prst="rect">
              <a:avLst/>
            </a:prstGeom>
          </p:spPr>
        </p:pic>
        <p:pic>
          <p:nvPicPr>
            <p:cNvPr id="9" name="Paveikslėlis 8">
              <a:extLst>
                <a:ext uri="{FF2B5EF4-FFF2-40B4-BE49-F238E27FC236}">
                  <a16:creationId xmlns:a16="http://schemas.microsoft.com/office/drawing/2014/main" id="{C085A204-03A8-453A-A32C-F27979A5EF51}"/>
                </a:ext>
              </a:extLst>
            </p:cNvPr>
            <p:cNvPicPr>
              <a:picLocks noChangeAspect="1"/>
            </p:cNvPicPr>
            <p:nvPr/>
          </p:nvPicPr>
          <p:blipFill>
            <a:blip r:embed="rId3"/>
            <a:stretch>
              <a:fillRect/>
            </a:stretch>
          </p:blipFill>
          <p:spPr>
            <a:xfrm>
              <a:off x="318492" y="94152"/>
              <a:ext cx="8545118" cy="2191056"/>
            </a:xfrm>
            <a:prstGeom prst="rect">
              <a:avLst/>
            </a:prstGeom>
          </p:spPr>
        </p:pic>
        <p:sp>
          <p:nvSpPr>
            <p:cNvPr id="10" name="Stačiakampis 9">
              <a:extLst>
                <a:ext uri="{FF2B5EF4-FFF2-40B4-BE49-F238E27FC236}">
                  <a16:creationId xmlns:a16="http://schemas.microsoft.com/office/drawing/2014/main" id="{7A032931-3C2C-4070-B6C1-0F3FAB95EB4E}"/>
                </a:ext>
              </a:extLst>
            </p:cNvPr>
            <p:cNvSpPr/>
            <p:nvPr/>
          </p:nvSpPr>
          <p:spPr>
            <a:xfrm>
              <a:off x="5318876" y="265246"/>
              <a:ext cx="830639" cy="1996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Stačiakampis 14">
              <a:extLst>
                <a:ext uri="{FF2B5EF4-FFF2-40B4-BE49-F238E27FC236}">
                  <a16:creationId xmlns:a16="http://schemas.microsoft.com/office/drawing/2014/main" id="{9C01CE85-A41E-4E54-ACA7-6BC474612247}"/>
                </a:ext>
              </a:extLst>
            </p:cNvPr>
            <p:cNvSpPr/>
            <p:nvPr/>
          </p:nvSpPr>
          <p:spPr>
            <a:xfrm>
              <a:off x="5268851" y="2685063"/>
              <a:ext cx="830639" cy="1996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Paaiškinimas: rodyklė kairėn-dešinėn 15">
              <a:extLst>
                <a:ext uri="{FF2B5EF4-FFF2-40B4-BE49-F238E27FC236}">
                  <a16:creationId xmlns:a16="http://schemas.microsoft.com/office/drawing/2014/main" id="{3593C3A0-43E2-4314-B501-911356E2315A}"/>
                </a:ext>
              </a:extLst>
            </p:cNvPr>
            <p:cNvSpPr/>
            <p:nvPr/>
          </p:nvSpPr>
          <p:spPr>
            <a:xfrm rot="5400000">
              <a:off x="5573403" y="1985607"/>
              <a:ext cx="649649" cy="977220"/>
            </a:xfrm>
            <a:prstGeom prst="leftRightArrowCallou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17" name="TextBox 16">
            <a:extLst>
              <a:ext uri="{FF2B5EF4-FFF2-40B4-BE49-F238E27FC236}">
                <a16:creationId xmlns:a16="http://schemas.microsoft.com/office/drawing/2014/main" id="{25C1844E-13C6-48ED-8D84-3A478296EA26}"/>
              </a:ext>
            </a:extLst>
          </p:cNvPr>
          <p:cNvSpPr txBox="1"/>
          <p:nvPr/>
        </p:nvSpPr>
        <p:spPr>
          <a:xfrm>
            <a:off x="5409617" y="2352311"/>
            <a:ext cx="1067965" cy="276999"/>
          </a:xfrm>
          <a:prstGeom prst="rect">
            <a:avLst/>
          </a:prstGeom>
          <a:noFill/>
        </p:spPr>
        <p:txBody>
          <a:bodyPr wrap="square" rtlCol="0">
            <a:spAutoFit/>
          </a:bodyPr>
          <a:lstStyle/>
          <a:p>
            <a:r>
              <a:rPr lang="lt-LT" sz="600" dirty="0">
                <a:solidFill>
                  <a:schemeClr val="bg2"/>
                </a:solidFill>
                <a:latin typeface="+mn-lt"/>
              </a:rPr>
              <a:t>Tapatūs mėnesiniai paslaugų teikimo įkainiai</a:t>
            </a:r>
          </a:p>
        </p:txBody>
      </p:sp>
      <p:sp>
        <p:nvSpPr>
          <p:cNvPr id="11" name="TextBox 10">
            <a:extLst>
              <a:ext uri="{FF2B5EF4-FFF2-40B4-BE49-F238E27FC236}">
                <a16:creationId xmlns:a16="http://schemas.microsoft.com/office/drawing/2014/main" id="{113D583D-2AD0-4355-9400-8EDB9E5F0E30}"/>
              </a:ext>
            </a:extLst>
          </p:cNvPr>
          <p:cNvSpPr txBox="1"/>
          <p:nvPr/>
        </p:nvSpPr>
        <p:spPr>
          <a:xfrm rot="5400000" flipH="1">
            <a:off x="3148550" y="698655"/>
            <a:ext cx="553998"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VILNIAUS MIESTO KAPINIŲ PRIEŽIŪROS PASLAUGOS</a:t>
            </a:r>
          </a:p>
        </p:txBody>
      </p:sp>
    </p:spTree>
    <p:extLst>
      <p:ext uri="{BB962C8B-B14F-4D97-AF65-F5344CB8AC3E}">
        <p14:creationId xmlns:p14="http://schemas.microsoft.com/office/powerpoint/2010/main" val="232495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ė 29">
            <a:extLst>
              <a:ext uri="{FF2B5EF4-FFF2-40B4-BE49-F238E27FC236}">
                <a16:creationId xmlns:a16="http://schemas.microsoft.com/office/drawing/2014/main" id="{56077605-6B15-43D6-8970-5634CB0C97EB}"/>
              </a:ext>
            </a:extLst>
          </p:cNvPr>
          <p:cNvGrpSpPr/>
          <p:nvPr/>
        </p:nvGrpSpPr>
        <p:grpSpPr>
          <a:xfrm>
            <a:off x="92256" y="185530"/>
            <a:ext cx="8748887" cy="4434753"/>
            <a:chOff x="92256" y="185530"/>
            <a:chExt cx="8748887" cy="4434753"/>
          </a:xfrm>
        </p:grpSpPr>
        <p:pic>
          <p:nvPicPr>
            <p:cNvPr id="6" name="Paveikslėlis 5">
              <a:extLst>
                <a:ext uri="{FF2B5EF4-FFF2-40B4-BE49-F238E27FC236}">
                  <a16:creationId xmlns:a16="http://schemas.microsoft.com/office/drawing/2014/main" id="{1D2B1BE3-D909-41B3-8B3A-7A0D28908623}"/>
                </a:ext>
              </a:extLst>
            </p:cNvPr>
            <p:cNvPicPr>
              <a:picLocks noChangeAspect="1"/>
            </p:cNvPicPr>
            <p:nvPr/>
          </p:nvPicPr>
          <p:blipFill rotWithShape="1">
            <a:blip r:embed="rId2"/>
            <a:srcRect l="13622" t="17160"/>
            <a:stretch/>
          </p:blipFill>
          <p:spPr>
            <a:xfrm>
              <a:off x="112009" y="628497"/>
              <a:ext cx="4001820" cy="3886506"/>
            </a:xfrm>
            <a:prstGeom prst="rect">
              <a:avLst/>
            </a:prstGeom>
          </p:spPr>
        </p:pic>
        <p:pic>
          <p:nvPicPr>
            <p:cNvPr id="8" name="Paveikslėlis 7">
              <a:extLst>
                <a:ext uri="{FF2B5EF4-FFF2-40B4-BE49-F238E27FC236}">
                  <a16:creationId xmlns:a16="http://schemas.microsoft.com/office/drawing/2014/main" id="{DCBE27D4-7BB4-41B0-BCCC-B53B10DC5F12}"/>
                </a:ext>
              </a:extLst>
            </p:cNvPr>
            <p:cNvPicPr>
              <a:picLocks noChangeAspect="1"/>
            </p:cNvPicPr>
            <p:nvPr/>
          </p:nvPicPr>
          <p:blipFill rotWithShape="1">
            <a:blip r:embed="rId3"/>
            <a:srcRect l="731" t="5934"/>
            <a:stretch/>
          </p:blipFill>
          <p:spPr>
            <a:xfrm>
              <a:off x="4225501" y="185530"/>
              <a:ext cx="4615642" cy="4434753"/>
            </a:xfrm>
            <a:prstGeom prst="rect">
              <a:avLst/>
            </a:prstGeom>
          </p:spPr>
        </p:pic>
        <p:sp>
          <p:nvSpPr>
            <p:cNvPr id="11" name="Stačiakampis 10">
              <a:extLst>
                <a:ext uri="{FF2B5EF4-FFF2-40B4-BE49-F238E27FC236}">
                  <a16:creationId xmlns:a16="http://schemas.microsoft.com/office/drawing/2014/main" id="{24DCED96-0E8A-46C7-B1F9-A2AF10A4E1FE}"/>
                </a:ext>
              </a:extLst>
            </p:cNvPr>
            <p:cNvSpPr/>
            <p:nvPr/>
          </p:nvSpPr>
          <p:spPr>
            <a:xfrm>
              <a:off x="92256" y="1590261"/>
              <a:ext cx="3909901" cy="2179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Stačiakampis 11">
              <a:extLst>
                <a:ext uri="{FF2B5EF4-FFF2-40B4-BE49-F238E27FC236}">
                  <a16:creationId xmlns:a16="http://schemas.microsoft.com/office/drawing/2014/main" id="{6C6A7ABE-BBCB-4594-A70C-03645D421B41}"/>
                </a:ext>
              </a:extLst>
            </p:cNvPr>
            <p:cNvSpPr/>
            <p:nvPr/>
          </p:nvSpPr>
          <p:spPr>
            <a:xfrm>
              <a:off x="4856922" y="1696278"/>
              <a:ext cx="3890148" cy="2206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8" name="Tiesioji rodyklės jungtis 17">
              <a:extLst>
                <a:ext uri="{FF2B5EF4-FFF2-40B4-BE49-F238E27FC236}">
                  <a16:creationId xmlns:a16="http://schemas.microsoft.com/office/drawing/2014/main" id="{42FCA024-89A3-4C80-9482-75C276A8C9ED}"/>
                </a:ext>
              </a:extLst>
            </p:cNvPr>
            <p:cNvCxnSpPr/>
            <p:nvPr/>
          </p:nvCxnSpPr>
          <p:spPr>
            <a:xfrm>
              <a:off x="1530626" y="2073965"/>
              <a:ext cx="3419060" cy="92765"/>
            </a:xfrm>
            <a:prstGeom prst="straightConnector1">
              <a:avLst/>
            </a:prstGeom>
            <a:ln>
              <a:solidFill>
                <a:srgbClr val="FF0000"/>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0" name="Tiesioji rodyklės jungtis 19">
              <a:extLst>
                <a:ext uri="{FF2B5EF4-FFF2-40B4-BE49-F238E27FC236}">
                  <a16:creationId xmlns:a16="http://schemas.microsoft.com/office/drawing/2014/main" id="{60E6F105-0CE7-47DE-A29D-E12AE0BEA851}"/>
                </a:ext>
              </a:extLst>
            </p:cNvPr>
            <p:cNvCxnSpPr/>
            <p:nvPr/>
          </p:nvCxnSpPr>
          <p:spPr>
            <a:xfrm>
              <a:off x="2166730" y="3379304"/>
              <a:ext cx="2690192" cy="6626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C28CE5-7D6E-422F-B377-6F619699B73B}"/>
                </a:ext>
              </a:extLst>
            </p:cNvPr>
            <p:cNvSpPr txBox="1"/>
            <p:nvPr/>
          </p:nvSpPr>
          <p:spPr>
            <a:xfrm>
              <a:off x="4041663" y="1711691"/>
              <a:ext cx="782003" cy="461665"/>
            </a:xfrm>
            <a:prstGeom prst="rect">
              <a:avLst/>
            </a:prstGeom>
            <a:noFill/>
          </p:spPr>
          <p:txBody>
            <a:bodyPr wrap="square" rtlCol="0">
              <a:spAutoFit/>
            </a:bodyPr>
            <a:lstStyle/>
            <a:p>
              <a:pPr algn="ctr"/>
              <a:r>
                <a:rPr lang="lt-LT" sz="800" dirty="0">
                  <a:solidFill>
                    <a:schemeClr val="bg2"/>
                  </a:solidFill>
                </a:rPr>
                <a:t>Vienodai perkeltos eilutės</a:t>
              </a:r>
            </a:p>
          </p:txBody>
        </p:sp>
        <p:sp>
          <p:nvSpPr>
            <p:cNvPr id="22" name="TextBox 21">
              <a:extLst>
                <a:ext uri="{FF2B5EF4-FFF2-40B4-BE49-F238E27FC236}">
                  <a16:creationId xmlns:a16="http://schemas.microsoft.com/office/drawing/2014/main" id="{0056510B-CA55-4ADF-B630-FFB2BF459E71}"/>
                </a:ext>
              </a:extLst>
            </p:cNvPr>
            <p:cNvSpPr txBox="1"/>
            <p:nvPr/>
          </p:nvSpPr>
          <p:spPr>
            <a:xfrm>
              <a:off x="4002157" y="3060627"/>
              <a:ext cx="782003" cy="338554"/>
            </a:xfrm>
            <a:prstGeom prst="rect">
              <a:avLst/>
            </a:prstGeom>
            <a:noFill/>
          </p:spPr>
          <p:txBody>
            <a:bodyPr wrap="square" rtlCol="0">
              <a:spAutoFit/>
            </a:bodyPr>
            <a:lstStyle/>
            <a:p>
              <a:pPr algn="ctr"/>
              <a:r>
                <a:rPr lang="lt-LT" sz="800" dirty="0">
                  <a:solidFill>
                    <a:schemeClr val="bg2"/>
                  </a:solidFill>
                </a:rPr>
                <a:t>Seni VPĮ straipsniai</a:t>
              </a:r>
            </a:p>
          </p:txBody>
        </p:sp>
        <p:cxnSp>
          <p:nvCxnSpPr>
            <p:cNvPr id="24" name="Tiesioji rodyklės jungtis 23">
              <a:extLst>
                <a:ext uri="{FF2B5EF4-FFF2-40B4-BE49-F238E27FC236}">
                  <a16:creationId xmlns:a16="http://schemas.microsoft.com/office/drawing/2014/main" id="{34886075-13EF-4254-B97F-EE91D98A6E3B}"/>
                </a:ext>
              </a:extLst>
            </p:cNvPr>
            <p:cNvCxnSpPr/>
            <p:nvPr/>
          </p:nvCxnSpPr>
          <p:spPr>
            <a:xfrm flipH="1">
              <a:off x="3863009" y="1073426"/>
              <a:ext cx="362492" cy="516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Tiesioji rodyklės jungtis 24">
              <a:extLst>
                <a:ext uri="{FF2B5EF4-FFF2-40B4-BE49-F238E27FC236}">
                  <a16:creationId xmlns:a16="http://schemas.microsoft.com/office/drawing/2014/main" id="{E11B3967-ABB9-478C-A1CD-3A199C9A4D1A}"/>
                </a:ext>
              </a:extLst>
            </p:cNvPr>
            <p:cNvCxnSpPr>
              <a:cxnSpLocks/>
            </p:cNvCxnSpPr>
            <p:nvPr/>
          </p:nvCxnSpPr>
          <p:spPr>
            <a:xfrm>
              <a:off x="4432664" y="1073426"/>
              <a:ext cx="517022" cy="5885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7D1F56D-A8BE-489D-80D4-E9097892F9C1}"/>
                </a:ext>
              </a:extLst>
            </p:cNvPr>
            <p:cNvSpPr txBox="1"/>
            <p:nvPr/>
          </p:nvSpPr>
          <p:spPr>
            <a:xfrm>
              <a:off x="3929051" y="584176"/>
              <a:ext cx="782003" cy="338554"/>
            </a:xfrm>
            <a:prstGeom prst="rect">
              <a:avLst/>
            </a:prstGeom>
            <a:noFill/>
          </p:spPr>
          <p:txBody>
            <a:bodyPr wrap="square" rtlCol="0">
              <a:spAutoFit/>
            </a:bodyPr>
            <a:lstStyle/>
            <a:p>
              <a:pPr algn="ctr"/>
              <a:r>
                <a:rPr lang="lt-LT" sz="800" dirty="0">
                  <a:solidFill>
                    <a:schemeClr val="bg2"/>
                  </a:solidFill>
                </a:rPr>
                <a:t>Identiški tekstai</a:t>
              </a:r>
            </a:p>
          </p:txBody>
        </p:sp>
      </p:grpSp>
      <p:pic>
        <p:nvPicPr>
          <p:cNvPr id="32" name="Google Shape;130;p20">
            <a:extLst>
              <a:ext uri="{FF2B5EF4-FFF2-40B4-BE49-F238E27FC236}">
                <a16:creationId xmlns:a16="http://schemas.microsoft.com/office/drawing/2014/main" id="{B7620623-5C16-4D13-BB4B-B93E98BBAF96}"/>
              </a:ext>
            </a:extLst>
          </p:cNvPr>
          <p:cNvPicPr preferRelativeResize="0"/>
          <p:nvPr/>
        </p:nvPicPr>
        <p:blipFill>
          <a:blip r:embed="rId4">
            <a:alphaModFix/>
          </a:blip>
          <a:stretch>
            <a:fillRect/>
          </a:stretch>
        </p:blipFill>
        <p:spPr>
          <a:xfrm>
            <a:off x="8286449" y="79699"/>
            <a:ext cx="745542" cy="623875"/>
          </a:xfrm>
          <a:prstGeom prst="rect">
            <a:avLst/>
          </a:prstGeom>
          <a:noFill/>
          <a:ln>
            <a:noFill/>
          </a:ln>
        </p:spPr>
      </p:pic>
      <p:sp>
        <p:nvSpPr>
          <p:cNvPr id="15" name="TextBox 14">
            <a:extLst>
              <a:ext uri="{FF2B5EF4-FFF2-40B4-BE49-F238E27FC236}">
                <a16:creationId xmlns:a16="http://schemas.microsoft.com/office/drawing/2014/main" id="{F70A0086-FFF8-402B-9042-F93D308BD1E4}"/>
              </a:ext>
            </a:extLst>
          </p:cNvPr>
          <p:cNvSpPr txBox="1"/>
          <p:nvPr/>
        </p:nvSpPr>
        <p:spPr>
          <a:xfrm rot="5400000" flipH="1">
            <a:off x="3784647" y="-1524503"/>
            <a:ext cx="369332" cy="3605166"/>
          </a:xfrm>
          <a:prstGeom prst="rect">
            <a:avLst/>
          </a:prstGeom>
          <a:noFill/>
        </p:spPr>
        <p:txBody>
          <a:bodyPr vert="vert270" wrap="square" rtlCol="0">
            <a:spAutoFit/>
          </a:bodyPr>
          <a:lstStyle/>
          <a:p>
            <a:pPr marL="114300" indent="0" algn="ctr">
              <a:buNone/>
            </a:pPr>
            <a:r>
              <a:rPr lang="lt-LT" sz="1200" dirty="0">
                <a:solidFill>
                  <a:schemeClr val="bg2"/>
                </a:solidFill>
                <a:latin typeface="+mn-lt"/>
              </a:rPr>
              <a:t>MAITINIMO PIRKIMAI</a:t>
            </a:r>
          </a:p>
        </p:txBody>
      </p:sp>
    </p:spTree>
    <p:extLst>
      <p:ext uri="{BB962C8B-B14F-4D97-AF65-F5344CB8AC3E}">
        <p14:creationId xmlns:p14="http://schemas.microsoft.com/office/powerpoint/2010/main" val="42309149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8E25670BE377154BAD1C9BBF22B81D14" ma:contentTypeVersion="13" ma:contentTypeDescription="Kurkite naują dokumentą." ma:contentTypeScope="" ma:versionID="3c85e429ded1e9080fa7358be8403562">
  <xsd:schema xmlns:xsd="http://www.w3.org/2001/XMLSchema" xmlns:xs="http://www.w3.org/2001/XMLSchema" xmlns:p="http://schemas.microsoft.com/office/2006/metadata/properties" xmlns:ns2="bd76807b-7035-44a2-93ee-9bb18f0b649c" xmlns:ns3="07609231-acae-40b1-8992-26d1ec8f8073" targetNamespace="http://schemas.microsoft.com/office/2006/metadata/properties" ma:root="true" ma:fieldsID="ad166b6735c3c2959b843616b07aae43" ns2:_="" ns3:_="">
    <xsd:import namespace="bd76807b-7035-44a2-93ee-9bb18f0b649c"/>
    <xsd:import namespace="07609231-acae-40b1-8992-26d1ec8f80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6807b-7035-44a2-93ee-9bb18f0b6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609231-acae-40b1-8992-26d1ec8f8073"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06AEA-AB54-42A3-9649-F80F387C41A4}">
  <ds:schemaRefs>
    <ds:schemaRef ds:uri="http://schemas.microsoft.com/sharepoint/v3/contenttype/forms"/>
  </ds:schemaRefs>
</ds:datastoreItem>
</file>

<file path=customXml/itemProps2.xml><?xml version="1.0" encoding="utf-8"?>
<ds:datastoreItem xmlns:ds="http://schemas.openxmlformats.org/officeDocument/2006/customXml" ds:itemID="{CB927E2D-7D1D-4B21-A429-5B39828EC3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651C3A-A357-4A02-AD7F-3F0308158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6807b-7035-44a2-93ee-9bb18f0b649c"/>
    <ds:schemaRef ds:uri="07609231-acae-40b1-8992-26d1ec8f80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599</TotalTime>
  <Words>1023</Words>
  <Application>Microsoft Office PowerPoint</Application>
  <PresentationFormat>Demonstracija ekrane (16:9)</PresentationFormat>
  <Paragraphs>82</Paragraphs>
  <Slides>12</Slides>
  <Notes>8</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12</vt:i4>
      </vt:variant>
    </vt:vector>
  </HeadingPairs>
  <TitlesOfParts>
    <vt:vector size="19" baseType="lpstr">
      <vt:lpstr>Gill Sans MT</vt:lpstr>
      <vt:lpstr>Montserrat Black</vt:lpstr>
      <vt:lpstr>Arial</vt:lpstr>
      <vt:lpstr>Caveat</vt:lpstr>
      <vt:lpstr>Times New Roman</vt:lpstr>
      <vt:lpstr>Montserrat ExtraBold</vt:lpstr>
      <vt:lpstr>Simple Light</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Mandravickaitė</dc:creator>
  <cp:lastModifiedBy>Giedrius Krasauskas</cp:lastModifiedBy>
  <cp:revision>6</cp:revision>
  <dcterms:modified xsi:type="dcterms:W3CDTF">2022-03-23T19:52:56Z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0x0101008E25670BE377154BAD1C9BBF22B81D14</vt:lpwstr>
  </property>
</Properties>
</file>